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7" r:id="rId3"/>
    <p:sldId id="2566" r:id="rId4"/>
    <p:sldId id="2565" r:id="rId5"/>
    <p:sldId id="2576" r:id="rId6"/>
    <p:sldId id="262" r:id="rId7"/>
    <p:sldId id="2568" r:id="rId8"/>
    <p:sldId id="2575" r:id="rId9"/>
    <p:sldId id="2570" r:id="rId10"/>
    <p:sldId id="2572" r:id="rId11"/>
    <p:sldId id="2573" r:id="rId12"/>
    <p:sldId id="25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E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14" autoAdjust="0"/>
    <p:restoredTop sz="94660"/>
  </p:normalViewPr>
  <p:slideViewPr>
    <p:cSldViewPr snapToGrid="0">
      <p:cViewPr varScale="1">
        <p:scale>
          <a:sx n="75" d="100"/>
          <a:sy n="75" d="100"/>
        </p:scale>
        <p:origin x="570"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6138-D778-1697-3484-8A896C276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D5C740-9534-F628-5C2F-97F6E8B7C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BF7A11-5D39-8B9A-50D3-59E9C3B665FE}"/>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5" name="Footer Placeholder 4">
            <a:extLst>
              <a:ext uri="{FF2B5EF4-FFF2-40B4-BE49-F238E27FC236}">
                <a16:creationId xmlns:a16="http://schemas.microsoft.com/office/drawing/2014/main" id="{B4C645C2-663F-BEFD-7785-36766AFA1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47892-8CDB-AB38-B8D3-EDE11E6A1520}"/>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56350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7F7B-8D17-7872-F703-F06919980B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4D1AAD-EC13-1F03-2FE2-CA8366D09A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16058-C7AD-F6C3-B3EA-4CD99B28D20B}"/>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5" name="Footer Placeholder 4">
            <a:extLst>
              <a:ext uri="{FF2B5EF4-FFF2-40B4-BE49-F238E27FC236}">
                <a16:creationId xmlns:a16="http://schemas.microsoft.com/office/drawing/2014/main" id="{F5AF2A82-39AD-0228-171F-06AD49B23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2E6A0-2E7B-638A-BD33-3B9E303EE886}"/>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339563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32617-A969-48FE-80A1-99DEE4F89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7D3F6-37C4-456C-7D44-7FE81A5674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6CBD3-868E-9520-2622-3278AD28C88C}"/>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5" name="Footer Placeholder 4">
            <a:extLst>
              <a:ext uri="{FF2B5EF4-FFF2-40B4-BE49-F238E27FC236}">
                <a16:creationId xmlns:a16="http://schemas.microsoft.com/office/drawing/2014/main" id="{5F6673BC-87A5-D531-4584-0D36BB658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E612F-C08C-D4BB-73BC-16AADDDF3661}"/>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396570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0DF0-AEB8-00A0-000D-13A340F5D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854CA-4ACB-353E-C2D4-B50D8FCF9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974F5-FAAF-9A91-4E17-0E0A1F2087E3}"/>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5" name="Footer Placeholder 4">
            <a:extLst>
              <a:ext uri="{FF2B5EF4-FFF2-40B4-BE49-F238E27FC236}">
                <a16:creationId xmlns:a16="http://schemas.microsoft.com/office/drawing/2014/main" id="{975200B9-DAF5-04C3-CB7E-25984BB4E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03E84-F3AD-B4DC-0256-7AFF2BCD292E}"/>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147484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5DFC-2458-D299-707A-5BC286B1C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45E1E0-3EE8-775E-4FCE-A7F720A3D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BA37AF-94FA-010E-64A3-AA005EB9C504}"/>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5" name="Footer Placeholder 4">
            <a:extLst>
              <a:ext uri="{FF2B5EF4-FFF2-40B4-BE49-F238E27FC236}">
                <a16:creationId xmlns:a16="http://schemas.microsoft.com/office/drawing/2014/main" id="{493DC10F-838E-98CC-BA72-0FC71046E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E6B27-70AB-DEF7-834E-DC04E56C1AA9}"/>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292928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317C-C34C-E2C0-FE00-7EDFC32E2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9A9B8-ADBF-FF72-1EC4-AEB246BD1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667D95-2C3E-0964-01DE-90A6AA6E6F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6D4385-7933-CF3B-09EE-DD873183B1B7}"/>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6" name="Footer Placeholder 5">
            <a:extLst>
              <a:ext uri="{FF2B5EF4-FFF2-40B4-BE49-F238E27FC236}">
                <a16:creationId xmlns:a16="http://schemas.microsoft.com/office/drawing/2014/main" id="{71F421BD-538E-A4EE-1546-213B382E1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9001F-19F5-E427-F8D5-C3FC63FEFE9D}"/>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187335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02F1-F64E-D6A9-F3CC-C9C36E9D4C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FEADC-1C83-0F0E-3460-AF56B6311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D5A0F-9DD0-2C67-F833-ECD538DFEB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722F3-5126-CB9F-23CA-85DC15423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B5E80-E65E-9A5C-632F-E6E1440AE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23D47-75AF-4B08-8A81-5EB02117B57B}"/>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8" name="Footer Placeholder 7">
            <a:extLst>
              <a:ext uri="{FF2B5EF4-FFF2-40B4-BE49-F238E27FC236}">
                <a16:creationId xmlns:a16="http://schemas.microsoft.com/office/drawing/2014/main" id="{DB887C1F-C73B-B8D4-F9C8-CE6FB9143A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1F3EC-476F-1B4C-B29B-1CCD4145E14C}"/>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292846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EF28-7F13-4C2A-D4B2-9257EAD89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50D44-2326-253F-A588-CA6FDB03F38B}"/>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4" name="Footer Placeholder 3">
            <a:extLst>
              <a:ext uri="{FF2B5EF4-FFF2-40B4-BE49-F238E27FC236}">
                <a16:creationId xmlns:a16="http://schemas.microsoft.com/office/drawing/2014/main" id="{F9359EFC-D559-A5AC-27F2-C8326E5ABA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DA03C3-E936-09CB-85E9-0E897CEA7545}"/>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283379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0626E6-00D8-075F-0B48-9D06C48EF784}"/>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3" name="Footer Placeholder 2">
            <a:extLst>
              <a:ext uri="{FF2B5EF4-FFF2-40B4-BE49-F238E27FC236}">
                <a16:creationId xmlns:a16="http://schemas.microsoft.com/office/drawing/2014/main" id="{DDB4E732-3E77-7D08-7623-0FF77E81D5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72E8A9-3C24-22E1-C3B7-3EA07281E02A}"/>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277484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20B3-A80B-CCDE-E24C-DB28B9E7B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16A623-BB2A-E63C-1DBB-D10A88AD19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3FC14-F3A4-899F-AD93-C0D1AFC31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60BA1-74BA-305F-859E-C0BE2BBCDFA0}"/>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6" name="Footer Placeholder 5">
            <a:extLst>
              <a:ext uri="{FF2B5EF4-FFF2-40B4-BE49-F238E27FC236}">
                <a16:creationId xmlns:a16="http://schemas.microsoft.com/office/drawing/2014/main" id="{9B89FAE3-9500-7ECE-7DF7-B6FE59789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2D05A-7FA5-43F5-DCB9-B14BACBA1014}"/>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290734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56F2-33E8-DFA8-9525-23FC8E0B5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57A7CD-DCEF-7E4D-89DD-2F3A78E30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EB4920-7C40-299B-9B7C-98709A478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E07EA-ADEF-45C4-61E1-C6F46F940648}"/>
              </a:ext>
            </a:extLst>
          </p:cNvPr>
          <p:cNvSpPr>
            <a:spLocks noGrp="1"/>
          </p:cNvSpPr>
          <p:nvPr>
            <p:ph type="dt" sz="half" idx="10"/>
          </p:nvPr>
        </p:nvSpPr>
        <p:spPr/>
        <p:txBody>
          <a:bodyPr/>
          <a:lstStyle/>
          <a:p>
            <a:fld id="{931549B0-E119-4099-8678-BA5B67E8F67D}" type="datetimeFigureOut">
              <a:rPr lang="en-US" smtClean="0"/>
              <a:t>10/13/2025</a:t>
            </a:fld>
            <a:endParaRPr lang="en-US"/>
          </a:p>
        </p:txBody>
      </p:sp>
      <p:sp>
        <p:nvSpPr>
          <p:cNvPr id="6" name="Footer Placeholder 5">
            <a:extLst>
              <a:ext uri="{FF2B5EF4-FFF2-40B4-BE49-F238E27FC236}">
                <a16:creationId xmlns:a16="http://schemas.microsoft.com/office/drawing/2014/main" id="{2DE3462A-F0E6-8DFF-34A0-B352884EA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2365F-2597-381A-E234-517C2E00AD30}"/>
              </a:ext>
            </a:extLst>
          </p:cNvPr>
          <p:cNvSpPr>
            <a:spLocks noGrp="1"/>
          </p:cNvSpPr>
          <p:nvPr>
            <p:ph type="sldNum" sz="quarter" idx="12"/>
          </p:nvPr>
        </p:nvSpPr>
        <p:spPr/>
        <p:txBody>
          <a:bodyPr/>
          <a:lstStyle/>
          <a:p>
            <a:fld id="{BE61B821-24D6-404A-8DDB-A22A3B3051B1}" type="slidenum">
              <a:rPr lang="en-US" smtClean="0"/>
              <a:t>‹#›</a:t>
            </a:fld>
            <a:endParaRPr lang="en-US"/>
          </a:p>
        </p:txBody>
      </p:sp>
    </p:spTree>
    <p:extLst>
      <p:ext uri="{BB962C8B-B14F-4D97-AF65-F5344CB8AC3E}">
        <p14:creationId xmlns:p14="http://schemas.microsoft.com/office/powerpoint/2010/main" val="218684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B27-3E42-C729-1ABC-933BC15A8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70C0A3-A0F5-C724-0855-D19E353FA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D59F6-1D55-E078-81E4-021E81011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549B0-E119-4099-8678-BA5B67E8F67D}" type="datetimeFigureOut">
              <a:rPr lang="en-US" smtClean="0"/>
              <a:t>10/13/2025</a:t>
            </a:fld>
            <a:endParaRPr lang="en-US"/>
          </a:p>
        </p:txBody>
      </p:sp>
      <p:sp>
        <p:nvSpPr>
          <p:cNvPr id="5" name="Footer Placeholder 4">
            <a:extLst>
              <a:ext uri="{FF2B5EF4-FFF2-40B4-BE49-F238E27FC236}">
                <a16:creationId xmlns:a16="http://schemas.microsoft.com/office/drawing/2014/main" id="{CE19ED82-8ED9-C433-18D1-41128BDCF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69436-E270-BB60-0F66-B1074B8BA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1B821-24D6-404A-8DDB-A22A3B3051B1}" type="slidenum">
              <a:rPr lang="en-US" smtClean="0"/>
              <a:t>‹#›</a:t>
            </a:fld>
            <a:endParaRPr lang="en-US"/>
          </a:p>
        </p:txBody>
      </p:sp>
    </p:spTree>
    <p:extLst>
      <p:ext uri="{BB962C8B-B14F-4D97-AF65-F5344CB8AC3E}">
        <p14:creationId xmlns:p14="http://schemas.microsoft.com/office/powerpoint/2010/main" val="71075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descr="A black and white sign with white letters&#10;&#10;Description automatically generated">
            <a:extLst>
              <a:ext uri="{FF2B5EF4-FFF2-40B4-BE49-F238E27FC236}">
                <a16:creationId xmlns:a16="http://schemas.microsoft.com/office/drawing/2014/main" id="{DA325849-0B31-3A7F-54B5-CB6B7E5AA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490" y="342515"/>
            <a:ext cx="2448810" cy="406112"/>
          </a:xfrm>
          <a:prstGeom prst="rect">
            <a:avLst/>
          </a:prstGeom>
        </p:spPr>
      </p:pic>
      <p:sp>
        <p:nvSpPr>
          <p:cNvPr id="4" name="Title 3">
            <a:extLst>
              <a:ext uri="{FF2B5EF4-FFF2-40B4-BE49-F238E27FC236}">
                <a16:creationId xmlns:a16="http://schemas.microsoft.com/office/drawing/2014/main" id="{575EBA54-A949-37A7-83C3-FBBA04086EEF}"/>
              </a:ext>
            </a:extLst>
          </p:cNvPr>
          <p:cNvSpPr>
            <a:spLocks noGrp="1"/>
          </p:cNvSpPr>
          <p:nvPr>
            <p:ph type="title"/>
          </p:nvPr>
        </p:nvSpPr>
        <p:spPr>
          <a:xfrm>
            <a:off x="850177" y="5532437"/>
            <a:ext cx="10515600" cy="1325563"/>
          </a:xfrm>
        </p:spPr>
        <p:txBody>
          <a:bodyPr>
            <a:normAutofit/>
          </a:bodyPr>
          <a:lstStyle/>
          <a:p>
            <a:r>
              <a:rPr lang="en-US" sz="2800" dirty="0">
                <a:solidFill>
                  <a:schemeClr val="bg1"/>
                </a:solidFill>
              </a:rPr>
              <a:t>Taylor B. Harkins</a:t>
            </a:r>
          </a:p>
        </p:txBody>
      </p:sp>
      <p:pic>
        <p:nvPicPr>
          <p:cNvPr id="11" name="A540795B-E817-4C4B-BEA4-5A5EB94B9333" descr="IMG_9299.JPG">
            <a:extLst>
              <a:ext uri="{FF2B5EF4-FFF2-40B4-BE49-F238E27FC236}">
                <a16:creationId xmlns:a16="http://schemas.microsoft.com/office/drawing/2014/main" id="{CD834083-21D6-BC39-F480-D7A2964B7F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0177" y="2105262"/>
            <a:ext cx="5157787" cy="343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58FB407F-7F62-40E7-86FF-746499C1D51D" descr="IMG_0409.JPG">
            <a:extLst>
              <a:ext uri="{FF2B5EF4-FFF2-40B4-BE49-F238E27FC236}">
                <a16:creationId xmlns:a16="http://schemas.microsoft.com/office/drawing/2014/main" id="{40145D5E-AAE8-BF77-43D9-B640CE230DCD}"/>
              </a:ext>
            </a:extLst>
          </p:cNvPr>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rcRect t="14798"/>
          <a:stretch/>
        </p:blipFill>
        <p:spPr bwMode="auto">
          <a:xfrm>
            <a:off x="6644477" y="1000989"/>
            <a:ext cx="4238634" cy="541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DECE159-7AE2-A534-4AAA-AFCCF9F68B64}"/>
              </a:ext>
            </a:extLst>
          </p:cNvPr>
          <p:cNvSpPr txBox="1"/>
          <p:nvPr/>
        </p:nvSpPr>
        <p:spPr>
          <a:xfrm>
            <a:off x="352700" y="644436"/>
            <a:ext cx="6096000" cy="1200329"/>
          </a:xfrm>
          <a:prstGeom prst="rect">
            <a:avLst/>
          </a:prstGeom>
          <a:noFill/>
        </p:spPr>
        <p:txBody>
          <a:bodyPr wrap="square">
            <a:spAutoFit/>
          </a:bodyPr>
          <a:lstStyle/>
          <a:p>
            <a:r>
              <a:rPr lang="en-US" dirty="0">
                <a:solidFill>
                  <a:schemeClr val="bg1"/>
                </a:solidFill>
              </a:rPr>
              <a:t>The mental health epidemic won’t be solved by Human Resources alone — it requires real authentic leadership. When leaders listen, share, and act with compassion, they don’t just manage teams — they save lives.</a:t>
            </a:r>
          </a:p>
        </p:txBody>
      </p:sp>
    </p:spTree>
    <p:extLst>
      <p:ext uri="{BB962C8B-B14F-4D97-AF65-F5344CB8AC3E}">
        <p14:creationId xmlns:p14="http://schemas.microsoft.com/office/powerpoint/2010/main" val="134759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struction Safety and Teamwork | Safety App | Smart Safety Alert">
            <a:extLst>
              <a:ext uri="{FF2B5EF4-FFF2-40B4-BE49-F238E27FC236}">
                <a16:creationId xmlns:a16="http://schemas.microsoft.com/office/drawing/2014/main" id="{BAA1F69E-76A6-21A3-AE1A-804CFBD098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 b="5000"/>
          <a:stretch/>
        </p:blipFill>
        <p:spPr bwMode="auto">
          <a:xfrm>
            <a:off x="12700" y="635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4965A5C-8674-2FFA-0A17-0EDFA9E0E8D6}"/>
              </a:ext>
            </a:extLst>
          </p:cNvPr>
          <p:cNvSpPr/>
          <p:nvPr/>
        </p:nvSpPr>
        <p:spPr>
          <a:xfrm>
            <a:off x="2381003" y="1350571"/>
            <a:ext cx="7745506" cy="4150658"/>
          </a:xfrm>
          <a:prstGeom prst="rect">
            <a:avLst/>
          </a:prstGeom>
          <a:solidFill>
            <a:srgbClr val="161E4C">
              <a:alpha val="75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Title 1">
            <a:extLst>
              <a:ext uri="{FF2B5EF4-FFF2-40B4-BE49-F238E27FC236}">
                <a16:creationId xmlns:a16="http://schemas.microsoft.com/office/drawing/2014/main" id="{92BDE99E-B7C5-04F4-7B97-8F22887B9A21}"/>
              </a:ext>
            </a:extLst>
          </p:cNvPr>
          <p:cNvSpPr>
            <a:spLocks noGrp="1"/>
          </p:cNvSpPr>
          <p:nvPr>
            <p:ph type="title"/>
          </p:nvPr>
        </p:nvSpPr>
        <p:spPr>
          <a:xfrm>
            <a:off x="2858041" y="2373279"/>
            <a:ext cx="3194622" cy="1920426"/>
          </a:xfrm>
        </p:spPr>
        <p:txBody>
          <a:bodyPr anchor="t">
            <a:noAutofit/>
          </a:bodyPr>
          <a:lstStyle/>
          <a:p>
            <a:r>
              <a:rPr lang="en-US" sz="4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Taking Action TOGETHER</a:t>
            </a:r>
          </a:p>
        </p:txBody>
      </p:sp>
      <p:sp>
        <p:nvSpPr>
          <p:cNvPr id="5" name="Content Placeholder 2">
            <a:extLst>
              <a:ext uri="{FF2B5EF4-FFF2-40B4-BE49-F238E27FC236}">
                <a16:creationId xmlns:a16="http://schemas.microsoft.com/office/drawing/2014/main" id="{AEAF4971-49E0-C484-A9B1-95CB1D4B9A0F}"/>
              </a:ext>
            </a:extLst>
          </p:cNvPr>
          <p:cNvSpPr>
            <a:spLocks noGrp="1"/>
          </p:cNvSpPr>
          <p:nvPr>
            <p:ph idx="1"/>
          </p:nvPr>
        </p:nvSpPr>
        <p:spPr>
          <a:xfrm>
            <a:off x="6052663" y="1612975"/>
            <a:ext cx="3758334" cy="2978075"/>
          </a:xfrm>
        </p:spPr>
        <p:txBody>
          <a:bodyPr>
            <a:noAutofit/>
          </a:bodyPr>
          <a:lstStyle/>
          <a:p>
            <a:r>
              <a:rPr lang="en-US" sz="1600" dirty="0">
                <a:solidFill>
                  <a:schemeClr val="bg1"/>
                </a:solidFill>
              </a:rPr>
              <a:t>Check on your people! If something doesn’t seem right, it probably isn’t.</a:t>
            </a:r>
          </a:p>
          <a:p>
            <a:r>
              <a:rPr lang="en-US" sz="1600" dirty="0">
                <a:solidFill>
                  <a:schemeClr val="bg1"/>
                </a:solidFill>
              </a:rPr>
              <a:t>Awareness without action isn't enough. TRAIN your managers and encourage them to train their direct reports. </a:t>
            </a:r>
          </a:p>
          <a:p>
            <a:r>
              <a:rPr lang="en-US" sz="1600" dirty="0">
                <a:solidFill>
                  <a:schemeClr val="bg1"/>
                </a:solidFill>
              </a:rPr>
              <a:t>Remove the stigma through Storytelling! </a:t>
            </a:r>
            <a:endParaRPr lang="en-US" sz="1600" i="1" dirty="0">
              <a:solidFill>
                <a:schemeClr val="bg1"/>
              </a:solidFill>
            </a:endParaRPr>
          </a:p>
          <a:p>
            <a:pPr lvl="1"/>
            <a:r>
              <a:rPr lang="en-US" sz="1200" dirty="0">
                <a:solidFill>
                  <a:schemeClr val="bg1"/>
                </a:solidFill>
              </a:rPr>
              <a:t>When leaders model vulnerability, it gives everyone else permission to be human.</a:t>
            </a:r>
          </a:p>
          <a:p>
            <a:r>
              <a:rPr lang="en-US" sz="1600" dirty="0">
                <a:solidFill>
                  <a:schemeClr val="bg1"/>
                </a:solidFill>
              </a:rPr>
              <a:t>Make resources visible &amp; accessible. </a:t>
            </a:r>
          </a:p>
          <a:p>
            <a:r>
              <a:rPr lang="en-US" sz="1600" dirty="0">
                <a:solidFill>
                  <a:schemeClr val="bg1"/>
                </a:solidFill>
              </a:rPr>
              <a:t>Promote a healthy workforce. Encourage time-off and a healthy work-life balance. </a:t>
            </a:r>
          </a:p>
          <a:p>
            <a:pPr lvl="1"/>
            <a:r>
              <a:rPr lang="en-US" sz="1200" dirty="0">
                <a:solidFill>
                  <a:schemeClr val="bg1"/>
                </a:solidFill>
              </a:rPr>
              <a:t>Healthy teams outperform burnt-out ones. Productivity and well-being are not competing priorities. </a:t>
            </a:r>
          </a:p>
        </p:txBody>
      </p:sp>
      <p:pic>
        <p:nvPicPr>
          <p:cNvPr id="6" name="Picture 12">
            <a:extLst>
              <a:ext uri="{FF2B5EF4-FFF2-40B4-BE49-F238E27FC236}">
                <a16:creationId xmlns:a16="http://schemas.microsoft.com/office/drawing/2014/main" id="{7BC291F9-A999-E7F9-5714-1CC3D6B6E9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78" t="14211" r="31078" b="13746"/>
          <a:stretch/>
        </p:blipFill>
        <p:spPr bwMode="auto">
          <a:xfrm>
            <a:off x="10996654" y="5668936"/>
            <a:ext cx="1010064" cy="100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62170"/>
      </p:ext>
    </p:extLst>
  </p:cSld>
  <p:clrMapOvr>
    <a:masterClrMapping/>
  </p:clrMapOvr>
  <mc:AlternateContent xmlns:mc="http://schemas.openxmlformats.org/markup-compatibility/2006" xmlns:p14="http://schemas.microsoft.com/office/powerpoint/2010/main">
    <mc:Choice Requires="p14">
      <p:transition spd="slow" p14:dur="175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FB87-70AD-8B24-738B-804CDF403325}"/>
            </a:ext>
          </a:extLst>
        </p:cNvPr>
        <p:cNvGrpSpPr/>
        <p:nvPr/>
      </p:nvGrpSpPr>
      <p:grpSpPr>
        <a:xfrm>
          <a:off x="0" y="0"/>
          <a:ext cx="0" cy="0"/>
          <a:chOff x="0" y="0"/>
          <a:chExt cx="0" cy="0"/>
        </a:xfrm>
      </p:grpSpPr>
      <p:pic>
        <p:nvPicPr>
          <p:cNvPr id="10242" name="Picture 2" descr="The Marshmallow Challenge – and what you can learn from it">
            <a:extLst>
              <a:ext uri="{FF2B5EF4-FFF2-40B4-BE49-F238E27FC236}">
                <a16:creationId xmlns:a16="http://schemas.microsoft.com/office/drawing/2014/main" id="{D56376A9-0569-6062-6F3A-6CCB196AE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3" y="0"/>
            <a:ext cx="12152149" cy="69573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261761-CB1D-0817-692D-B8D28C585ED0}"/>
              </a:ext>
            </a:extLst>
          </p:cNvPr>
          <p:cNvSpPr/>
          <p:nvPr/>
        </p:nvSpPr>
        <p:spPr>
          <a:xfrm>
            <a:off x="-3693" y="0"/>
            <a:ext cx="12192000" cy="6957387"/>
          </a:xfrm>
          <a:prstGeom prst="rect">
            <a:avLst/>
          </a:prstGeom>
          <a:solidFill>
            <a:srgbClr val="161E4C">
              <a:alpha val="88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39A024A-FEAD-2600-40FC-FF616E958A19}"/>
              </a:ext>
            </a:extLst>
          </p:cNvPr>
          <p:cNvSpPr>
            <a:spLocks noGrp="1"/>
          </p:cNvSpPr>
          <p:nvPr>
            <p:ph type="title"/>
          </p:nvPr>
        </p:nvSpPr>
        <p:spPr>
          <a:xfrm>
            <a:off x="16233" y="3552471"/>
            <a:ext cx="12192000" cy="646459"/>
          </a:xfrm>
        </p:spPr>
        <p:txBody>
          <a:bodyPr numCol="1" spcCol="457200">
            <a:noAutofit/>
          </a:bodyPr>
          <a:lstStyle/>
          <a:p>
            <a:pPr algn="ctr">
              <a:buClr>
                <a:schemeClr val="bg1"/>
              </a:buClr>
            </a:pPr>
            <a:r>
              <a:rPr lang="en-US" b="1"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Know 988 like you know 911. </a:t>
            </a:r>
            <a:br>
              <a:rPr lang="en-US"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r>
              <a:rPr lang="en-US" sz="4000"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It could save a life! </a:t>
            </a:r>
            <a:br>
              <a:rPr lang="en-US"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br>
              <a:rPr lang="en-US"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r>
              <a:rPr lang="en-US" sz="4000"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Be the change. </a:t>
            </a:r>
            <a:br>
              <a:rPr lang="en-US"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r>
              <a:rPr lang="en-US" b="1" dirty="0">
                <a:solidFill>
                  <a:schemeClr val="bg1"/>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Know the warning signs!</a:t>
            </a:r>
          </a:p>
        </p:txBody>
      </p:sp>
      <p:sp>
        <p:nvSpPr>
          <p:cNvPr id="3" name="Title 1">
            <a:extLst>
              <a:ext uri="{FF2B5EF4-FFF2-40B4-BE49-F238E27FC236}">
                <a16:creationId xmlns:a16="http://schemas.microsoft.com/office/drawing/2014/main" id="{F303DBA2-6E28-C473-3E03-029448CC07FE}"/>
              </a:ext>
            </a:extLst>
          </p:cNvPr>
          <p:cNvSpPr txBox="1">
            <a:spLocks/>
          </p:cNvSpPr>
          <p:nvPr/>
        </p:nvSpPr>
        <p:spPr>
          <a:xfrm>
            <a:off x="967154" y="596171"/>
            <a:ext cx="10493112" cy="12586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6000" b="1" dirty="0">
                <a:solidFill>
                  <a:schemeClr val="bg1"/>
                </a:solidFill>
                <a:cs typeface="Gotham Light" pitchFamily="50" charset="0"/>
              </a:rPr>
              <a:t>Challenge </a:t>
            </a:r>
            <a:r>
              <a:rPr lang="en-US" sz="6000" dirty="0">
                <a:solidFill>
                  <a:schemeClr val="bg1"/>
                </a:solidFill>
                <a:cs typeface="Gotham Light" pitchFamily="50" charset="0"/>
              </a:rPr>
              <a:t>for All of You</a:t>
            </a:r>
          </a:p>
        </p:txBody>
      </p:sp>
      <p:cxnSp>
        <p:nvCxnSpPr>
          <p:cNvPr id="4" name="Straight Connector 3">
            <a:extLst>
              <a:ext uri="{FF2B5EF4-FFF2-40B4-BE49-F238E27FC236}">
                <a16:creationId xmlns:a16="http://schemas.microsoft.com/office/drawing/2014/main" id="{F3793A32-DA4A-8986-945D-AB313D4CCBBE}"/>
              </a:ext>
            </a:extLst>
          </p:cNvPr>
          <p:cNvCxnSpPr>
            <a:cxnSpLocks/>
          </p:cNvCxnSpPr>
          <p:nvPr/>
        </p:nvCxnSpPr>
        <p:spPr>
          <a:xfrm>
            <a:off x="967154" y="545571"/>
            <a:ext cx="29278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4FD00758-5DE6-73C2-9BCF-ED2A508992CF}"/>
              </a:ext>
            </a:extLst>
          </p:cNvPr>
          <p:cNvCxnSpPr>
            <a:cxnSpLocks/>
          </p:cNvCxnSpPr>
          <p:nvPr/>
        </p:nvCxnSpPr>
        <p:spPr>
          <a:xfrm>
            <a:off x="0" y="5871226"/>
            <a:ext cx="20134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12">
            <a:extLst>
              <a:ext uri="{FF2B5EF4-FFF2-40B4-BE49-F238E27FC236}">
                <a16:creationId xmlns:a16="http://schemas.microsoft.com/office/drawing/2014/main" id="{B8F2CEEE-5ED3-8FD4-C5A2-7632CD6037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78" t="14211" r="31078" b="13746"/>
          <a:stretch/>
        </p:blipFill>
        <p:spPr bwMode="auto">
          <a:xfrm>
            <a:off x="10996654" y="5668936"/>
            <a:ext cx="1010064" cy="100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50"/>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9E26AA03-B26D-7988-966C-10FC96862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DEE57-9582-E7F0-E036-21A50EF87495}"/>
              </a:ext>
            </a:extLst>
          </p:cNvPr>
          <p:cNvSpPr>
            <a:spLocks noGrp="1"/>
          </p:cNvSpPr>
          <p:nvPr>
            <p:ph type="title"/>
          </p:nvPr>
        </p:nvSpPr>
        <p:spPr>
          <a:xfrm>
            <a:off x="16233" y="3539771"/>
            <a:ext cx="12192000" cy="646459"/>
          </a:xfrm>
        </p:spPr>
        <p:txBody>
          <a:bodyPr numCol="1" spcCol="457200">
            <a:noAutofit/>
          </a:bodyPr>
          <a:lstStyle/>
          <a:p>
            <a:pPr algn="ctr">
              <a:buClr>
                <a:schemeClr val="bg1"/>
              </a:buClr>
            </a:pPr>
            <a:br>
              <a:rPr lang="en-US" b="1" dirty="0">
                <a:solidFill>
                  <a:srgbClr val="161E4C"/>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br>
              <a:rPr lang="en-US" b="1" dirty="0">
                <a:solidFill>
                  <a:srgbClr val="161E4C"/>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br>
              <a:rPr lang="en-US" b="1" dirty="0">
                <a:solidFill>
                  <a:srgbClr val="161E4C"/>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br>
              <a:rPr lang="en-US" b="1" dirty="0">
                <a:solidFill>
                  <a:srgbClr val="161E4C"/>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br>
              <a:rPr lang="en-US" b="1" dirty="0">
                <a:solidFill>
                  <a:srgbClr val="161E4C"/>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r>
              <a:rPr lang="en-US" b="1" dirty="0">
                <a:solidFill>
                  <a:srgbClr val="161E4C"/>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Taylor B. Harkins, sHRBP, SWP, ELC</a:t>
            </a:r>
          </a:p>
        </p:txBody>
      </p:sp>
      <p:sp>
        <p:nvSpPr>
          <p:cNvPr id="3" name="Title 1">
            <a:extLst>
              <a:ext uri="{FF2B5EF4-FFF2-40B4-BE49-F238E27FC236}">
                <a16:creationId xmlns:a16="http://schemas.microsoft.com/office/drawing/2014/main" id="{E5C78E3C-5432-745D-7A74-DA777E081485}"/>
              </a:ext>
            </a:extLst>
          </p:cNvPr>
          <p:cNvSpPr txBox="1">
            <a:spLocks/>
          </p:cNvSpPr>
          <p:nvPr/>
        </p:nvSpPr>
        <p:spPr>
          <a:xfrm>
            <a:off x="967154" y="596171"/>
            <a:ext cx="10493112" cy="12586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6000" b="1" dirty="0">
                <a:solidFill>
                  <a:srgbClr val="161E4C"/>
                </a:solidFill>
                <a:cs typeface="Gotham Light" pitchFamily="50" charset="0"/>
              </a:rPr>
              <a:t>Connect with me on LinkedIn!</a:t>
            </a:r>
            <a:endParaRPr lang="en-US" sz="6000" dirty="0">
              <a:solidFill>
                <a:srgbClr val="161E4C"/>
              </a:solidFill>
              <a:cs typeface="Gotham Light" pitchFamily="50" charset="0"/>
            </a:endParaRPr>
          </a:p>
        </p:txBody>
      </p:sp>
      <p:cxnSp>
        <p:nvCxnSpPr>
          <p:cNvPr id="4" name="Straight Connector 3">
            <a:extLst>
              <a:ext uri="{FF2B5EF4-FFF2-40B4-BE49-F238E27FC236}">
                <a16:creationId xmlns:a16="http://schemas.microsoft.com/office/drawing/2014/main" id="{3CF1CB91-EC13-EAC0-BB17-F0A513E26B92}"/>
              </a:ext>
            </a:extLst>
          </p:cNvPr>
          <p:cNvCxnSpPr>
            <a:cxnSpLocks/>
          </p:cNvCxnSpPr>
          <p:nvPr/>
        </p:nvCxnSpPr>
        <p:spPr>
          <a:xfrm>
            <a:off x="967154" y="545571"/>
            <a:ext cx="29278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09AB24B4-BCE7-EF7F-9B26-19195FDEDB38}"/>
              </a:ext>
            </a:extLst>
          </p:cNvPr>
          <p:cNvCxnSpPr>
            <a:cxnSpLocks/>
          </p:cNvCxnSpPr>
          <p:nvPr/>
        </p:nvCxnSpPr>
        <p:spPr>
          <a:xfrm>
            <a:off x="0" y="5871226"/>
            <a:ext cx="20134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A qr code on a white background">
            <a:extLst>
              <a:ext uri="{FF2B5EF4-FFF2-40B4-BE49-F238E27FC236}">
                <a16:creationId xmlns:a16="http://schemas.microsoft.com/office/drawing/2014/main" id="{EED65B2A-D351-63BE-0DBE-374C34B05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457" y="1905374"/>
            <a:ext cx="2679700" cy="2679700"/>
          </a:xfrm>
          <a:prstGeom prst="rect">
            <a:avLst/>
          </a:prstGeom>
        </p:spPr>
      </p:pic>
      <p:pic>
        <p:nvPicPr>
          <p:cNvPr id="10" name="Picture 9" descr="A black and white sign with white letters&#10;&#10;Description automatically generated">
            <a:extLst>
              <a:ext uri="{FF2B5EF4-FFF2-40B4-BE49-F238E27FC236}">
                <a16:creationId xmlns:a16="http://schemas.microsoft.com/office/drawing/2014/main" id="{1605954C-AD76-74EF-1E1B-DFE7DBCC0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0490" y="342515"/>
            <a:ext cx="2448810" cy="406112"/>
          </a:xfrm>
          <a:prstGeom prst="rect">
            <a:avLst/>
          </a:prstGeom>
        </p:spPr>
      </p:pic>
    </p:spTree>
    <p:extLst>
      <p:ext uri="{BB962C8B-B14F-4D97-AF65-F5344CB8AC3E}">
        <p14:creationId xmlns:p14="http://schemas.microsoft.com/office/powerpoint/2010/main" val="248687544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E16C1-E51D-5C11-4028-0A59DBF5EAE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644CDCC-EB96-9F2E-FDE9-799C0E2CB3E5}"/>
              </a:ext>
            </a:extLst>
          </p:cNvPr>
          <p:cNvSpPr/>
          <p:nvPr/>
        </p:nvSpPr>
        <p:spPr>
          <a:xfrm>
            <a:off x="0" y="0"/>
            <a:ext cx="12189714"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1560D7F7-2A51-1F88-9C40-EFBF604463E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4439" r="28567" b="14115"/>
          <a:stretch/>
        </p:blipFill>
        <p:spPr bwMode="auto">
          <a:xfrm>
            <a:off x="1" y="-1"/>
            <a:ext cx="12189714"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555184E-DC25-DC89-9884-FFC3219F45E6}"/>
              </a:ext>
            </a:extLst>
          </p:cNvPr>
          <p:cNvSpPr txBox="1">
            <a:spLocks/>
          </p:cNvSpPr>
          <p:nvPr/>
        </p:nvSpPr>
        <p:spPr>
          <a:xfrm>
            <a:off x="967154" y="1059339"/>
            <a:ext cx="5492800" cy="405280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7200" b="1" dirty="0">
                <a:solidFill>
                  <a:schemeClr val="bg1"/>
                </a:solidFill>
                <a:cs typeface="Gotham Light" pitchFamily="50" charset="0"/>
              </a:rPr>
              <a:t>988</a:t>
            </a:r>
            <a:r>
              <a:rPr lang="en-US" sz="4000" b="1" dirty="0">
                <a:solidFill>
                  <a:schemeClr val="bg1"/>
                </a:solidFill>
                <a:cs typeface="Gotham Light" pitchFamily="50" charset="0"/>
              </a:rPr>
              <a:t> </a:t>
            </a:r>
            <a:r>
              <a:rPr lang="en-US" sz="4800" dirty="0">
                <a:solidFill>
                  <a:schemeClr val="bg1"/>
                </a:solidFill>
                <a:cs typeface="Gotham Light" pitchFamily="50" charset="0"/>
              </a:rPr>
              <a:t>and</a:t>
            </a:r>
            <a:br>
              <a:rPr lang="en-US" sz="7200" b="1" dirty="0">
                <a:solidFill>
                  <a:schemeClr val="bg1"/>
                </a:solidFill>
                <a:cs typeface="Gotham Light" pitchFamily="50" charset="0"/>
              </a:rPr>
            </a:br>
            <a:r>
              <a:rPr lang="en-US" sz="6600" dirty="0">
                <a:solidFill>
                  <a:schemeClr val="bg1"/>
                </a:solidFill>
                <a:cs typeface="Gotham Light" pitchFamily="50" charset="0"/>
              </a:rPr>
              <a:t>Rosendin’s Commitment </a:t>
            </a:r>
            <a:br>
              <a:rPr lang="en-US" sz="5400" dirty="0">
                <a:solidFill>
                  <a:schemeClr val="bg1"/>
                </a:solidFill>
                <a:cs typeface="Gotham Light" pitchFamily="50" charset="0"/>
              </a:rPr>
            </a:br>
            <a:r>
              <a:rPr lang="en-US" sz="4800" dirty="0">
                <a:solidFill>
                  <a:schemeClr val="bg1"/>
                </a:solidFill>
                <a:cs typeface="Gotham Light" pitchFamily="50" charset="0"/>
              </a:rPr>
              <a:t>to</a:t>
            </a:r>
            <a:r>
              <a:rPr lang="en-US" sz="4000" dirty="0">
                <a:solidFill>
                  <a:schemeClr val="bg1"/>
                </a:solidFill>
                <a:cs typeface="Gotham Light" pitchFamily="50" charset="0"/>
              </a:rPr>
              <a:t> </a:t>
            </a:r>
            <a:r>
              <a:rPr lang="en-US" sz="6600" dirty="0">
                <a:solidFill>
                  <a:schemeClr val="bg1"/>
                </a:solidFill>
                <a:cs typeface="Gotham Light" pitchFamily="50" charset="0"/>
              </a:rPr>
              <a:t>Employee </a:t>
            </a:r>
            <a:br>
              <a:rPr lang="en-US" sz="6600" dirty="0">
                <a:solidFill>
                  <a:schemeClr val="bg1"/>
                </a:solidFill>
                <a:cs typeface="Gotham Light" pitchFamily="50" charset="0"/>
              </a:rPr>
            </a:br>
            <a:r>
              <a:rPr lang="en-US" sz="6600" dirty="0">
                <a:solidFill>
                  <a:schemeClr val="bg1"/>
                </a:solidFill>
                <a:cs typeface="Gotham Light" pitchFamily="50" charset="0"/>
              </a:rPr>
              <a:t>Well-Being</a:t>
            </a:r>
          </a:p>
        </p:txBody>
      </p:sp>
      <p:sp>
        <p:nvSpPr>
          <p:cNvPr id="8" name="Subtitle 4">
            <a:extLst>
              <a:ext uri="{FF2B5EF4-FFF2-40B4-BE49-F238E27FC236}">
                <a16:creationId xmlns:a16="http://schemas.microsoft.com/office/drawing/2014/main" id="{DEA31E0C-F34E-4851-F8AD-862977572006}"/>
              </a:ext>
            </a:extLst>
          </p:cNvPr>
          <p:cNvSpPr txBox="1">
            <a:spLocks/>
          </p:cNvSpPr>
          <p:nvPr/>
        </p:nvSpPr>
        <p:spPr>
          <a:xfrm>
            <a:off x="2078237" y="5527884"/>
            <a:ext cx="6715881" cy="646785"/>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Know 988 like you know 911. </a:t>
            </a:r>
            <a:r>
              <a:rPr lang="en-US"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It could save a life.</a:t>
            </a:r>
          </a:p>
        </p:txBody>
      </p:sp>
      <p:cxnSp>
        <p:nvCxnSpPr>
          <p:cNvPr id="9" name="Straight Connector 8">
            <a:extLst>
              <a:ext uri="{FF2B5EF4-FFF2-40B4-BE49-F238E27FC236}">
                <a16:creationId xmlns:a16="http://schemas.microsoft.com/office/drawing/2014/main" id="{B85C8790-DB7E-8DAC-357D-8EDECC6C8F3A}"/>
              </a:ext>
            </a:extLst>
          </p:cNvPr>
          <p:cNvCxnSpPr>
            <a:cxnSpLocks/>
          </p:cNvCxnSpPr>
          <p:nvPr/>
        </p:nvCxnSpPr>
        <p:spPr>
          <a:xfrm>
            <a:off x="967154" y="545571"/>
            <a:ext cx="29278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E63AE38-6489-E334-9E07-97BBBB697F3F}"/>
              </a:ext>
            </a:extLst>
          </p:cNvPr>
          <p:cNvCxnSpPr>
            <a:cxnSpLocks/>
          </p:cNvCxnSpPr>
          <p:nvPr/>
        </p:nvCxnSpPr>
        <p:spPr>
          <a:xfrm>
            <a:off x="0" y="5871226"/>
            <a:ext cx="20134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Picture 13" descr="A black and white sign with white letters&#10;&#10;Description automatically generated">
            <a:extLst>
              <a:ext uri="{FF2B5EF4-FFF2-40B4-BE49-F238E27FC236}">
                <a16:creationId xmlns:a16="http://schemas.microsoft.com/office/drawing/2014/main" id="{53104224-763C-91DB-35B5-1457E7F8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0490" y="342515"/>
            <a:ext cx="2448810" cy="406112"/>
          </a:xfrm>
          <a:prstGeom prst="rect">
            <a:avLst/>
          </a:prstGeom>
        </p:spPr>
      </p:pic>
    </p:spTree>
    <p:extLst>
      <p:ext uri="{BB962C8B-B14F-4D97-AF65-F5344CB8AC3E}">
        <p14:creationId xmlns:p14="http://schemas.microsoft.com/office/powerpoint/2010/main" val="146773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From the Archives: Nirvana's Kurt Cobain was a reluctant hero who spoke to  his generation - Los Angeles Times">
            <a:extLst>
              <a:ext uri="{FF2B5EF4-FFF2-40B4-BE49-F238E27FC236}">
                <a16:creationId xmlns:a16="http://schemas.microsoft.com/office/drawing/2014/main" id="{F9132AAF-722D-B00E-5ADE-370FF2C2E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22" r="-2" b="33074"/>
          <a:stretch>
            <a:fillRect/>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12" descr="A person in a black hat&#10;&#10;Description automatically generated">
            <a:extLst>
              <a:ext uri="{FF2B5EF4-FFF2-40B4-BE49-F238E27FC236}">
                <a16:creationId xmlns:a16="http://schemas.microsoft.com/office/drawing/2014/main" id="{4B0DAD15-AD83-1566-73E0-F8A8E4D02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22818"/>
          <a:stretch>
            <a:fillRect/>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A person sitting in a chair with her arms crossed&#10;&#10;Description automatically generated">
            <a:extLst>
              <a:ext uri="{FF2B5EF4-FFF2-40B4-BE49-F238E27FC236}">
                <a16:creationId xmlns:a16="http://schemas.microsoft.com/office/drawing/2014/main" id="{66B250F5-9B43-28B1-C309-1D128826E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 b="10489"/>
          <a:stretch>
            <a:fillRect/>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4106" name="Picture 10" descr="Prime Video: Anthony Bourdain: Parts Unknown, Season 1">
            <a:extLst>
              <a:ext uri="{FF2B5EF4-FFF2-40B4-BE49-F238E27FC236}">
                <a16:creationId xmlns:a16="http://schemas.microsoft.com/office/drawing/2014/main" id="{5F908CDB-3C4A-B810-12F7-3E9DF29D2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 b="22715"/>
          <a:stretch>
            <a:fillRect/>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706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06"/>
                                        </p:tgtEl>
                                        <p:attrNameLst>
                                          <p:attrName>style.visibility</p:attrName>
                                        </p:attrNameLst>
                                      </p:cBhvr>
                                      <p:to>
                                        <p:strVal val="visible"/>
                                      </p:to>
                                    </p:set>
                                    <p:animEffect transition="in" filter="fade">
                                      <p:cBhvr>
                                        <p:cTn id="11" dur="1000"/>
                                        <p:tgtEl>
                                          <p:spTgt spid="410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1000"/>
                                        <p:tgtEl>
                                          <p:spTgt spid="410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9A0612-5DF6-931C-BD23-295AF3578FDB}"/>
              </a:ext>
            </a:extLst>
          </p:cNvPr>
          <p:cNvSpPr/>
          <p:nvPr/>
        </p:nvSpPr>
        <p:spPr>
          <a:xfrm>
            <a:off x="-1" y="0"/>
            <a:ext cx="12192001"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descr="Robin Williams quotes">
            <a:extLst>
              <a:ext uri="{FF2B5EF4-FFF2-40B4-BE49-F238E27FC236}">
                <a16:creationId xmlns:a16="http://schemas.microsoft.com/office/drawing/2014/main" id="{FDBC4E38-0DBE-9D34-62BD-26F447017C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14" t="37564"/>
          <a:stretch/>
        </p:blipFill>
        <p:spPr bwMode="auto">
          <a:xfrm>
            <a:off x="6284221" y="1267093"/>
            <a:ext cx="5907779" cy="55909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obin Williams quotes">
            <a:extLst>
              <a:ext uri="{FF2B5EF4-FFF2-40B4-BE49-F238E27FC236}">
                <a16:creationId xmlns:a16="http://schemas.microsoft.com/office/drawing/2014/main" id="{125C6810-20A5-C600-4DAD-F7E842D107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9" b="76209"/>
          <a:stretch/>
        </p:blipFill>
        <p:spPr bwMode="auto">
          <a:xfrm>
            <a:off x="0" y="1267093"/>
            <a:ext cx="7434471" cy="261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8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9A0612-5DF6-931C-BD23-295AF3578FDB}"/>
              </a:ext>
            </a:extLst>
          </p:cNvPr>
          <p:cNvSpPr/>
          <p:nvPr/>
        </p:nvSpPr>
        <p:spPr>
          <a:xfrm>
            <a:off x="-1" y="0"/>
            <a:ext cx="12192001"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A58FBF-D091-8712-417F-2AADBA0BFA81}"/>
              </a:ext>
            </a:extLst>
          </p:cNvPr>
          <p:cNvSpPr txBox="1">
            <a:spLocks/>
          </p:cNvSpPr>
          <p:nvPr/>
        </p:nvSpPr>
        <p:spPr>
          <a:xfrm>
            <a:off x="889466" y="844510"/>
            <a:ext cx="10313922" cy="40528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“Caring for people is one of our core values at Rosendin. We understand the importance of prioritizing mental health in the construction industry and worldwide. That’s why we have enhanced our training on the topic, expanded care through qualified providers, and continuously look for ways to support our employees and their families through difficult times.”</a:t>
            </a:r>
          </a:p>
        </p:txBody>
      </p:sp>
      <p:cxnSp>
        <p:nvCxnSpPr>
          <p:cNvPr id="3" name="Straight Connector 2">
            <a:extLst>
              <a:ext uri="{FF2B5EF4-FFF2-40B4-BE49-F238E27FC236}">
                <a16:creationId xmlns:a16="http://schemas.microsoft.com/office/drawing/2014/main" id="{6B8FA7A8-5EA3-F447-7915-F4C74B79DC19}"/>
              </a:ext>
            </a:extLst>
          </p:cNvPr>
          <p:cNvCxnSpPr>
            <a:cxnSpLocks/>
          </p:cNvCxnSpPr>
          <p:nvPr/>
        </p:nvCxnSpPr>
        <p:spPr>
          <a:xfrm>
            <a:off x="967154" y="545571"/>
            <a:ext cx="29278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637AB4D-FB4F-260F-90A4-1AC9B6339F5F}"/>
              </a:ext>
            </a:extLst>
          </p:cNvPr>
          <p:cNvCxnSpPr>
            <a:cxnSpLocks/>
          </p:cNvCxnSpPr>
          <p:nvPr/>
        </p:nvCxnSpPr>
        <p:spPr>
          <a:xfrm>
            <a:off x="0" y="5871226"/>
            <a:ext cx="20134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6B9139A-AA7E-AE11-AC69-02F94E8A903E}"/>
              </a:ext>
            </a:extLst>
          </p:cNvPr>
          <p:cNvSpPr txBox="1"/>
          <p:nvPr/>
        </p:nvSpPr>
        <p:spPr>
          <a:xfrm>
            <a:off x="6901732" y="5372491"/>
            <a:ext cx="4405022" cy="369332"/>
          </a:xfrm>
          <a:prstGeom prst="rect">
            <a:avLst/>
          </a:prstGeom>
          <a:noFill/>
        </p:spPr>
        <p:txBody>
          <a:bodyPr wrap="square" rtlCol="0">
            <a:spAutoFit/>
          </a:bodyPr>
          <a:lstStyle/>
          <a:p>
            <a:pPr marL="285750" indent="-285750">
              <a:buFontTx/>
              <a:buChar char="-"/>
            </a:pPr>
            <a:r>
              <a:rPr lang="en-US" dirty="0">
                <a:solidFill>
                  <a:schemeClr val="bg1"/>
                </a:solidFill>
                <a:latin typeface="+mj-lt"/>
              </a:rPr>
              <a:t>Keith Douglas, CEO Rosendin Holdings, Inc.</a:t>
            </a:r>
            <a:endParaRPr lang="en-US" b="1" dirty="0">
              <a:latin typeface="+mj-lt"/>
            </a:endParaRPr>
          </a:p>
        </p:txBody>
      </p:sp>
      <p:pic>
        <p:nvPicPr>
          <p:cNvPr id="6" name="Picture 5" descr="A black and white sign with white letters&#10;&#10;Description automatically generated">
            <a:extLst>
              <a:ext uri="{FF2B5EF4-FFF2-40B4-BE49-F238E27FC236}">
                <a16:creationId xmlns:a16="http://schemas.microsoft.com/office/drawing/2014/main" id="{3396DC1E-BDEF-05EE-7953-9F61B86A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490" y="342515"/>
            <a:ext cx="2448810" cy="406112"/>
          </a:xfrm>
          <a:prstGeom prst="rect">
            <a:avLst/>
          </a:prstGeom>
        </p:spPr>
      </p:pic>
    </p:spTree>
    <p:extLst>
      <p:ext uri="{BB962C8B-B14F-4D97-AF65-F5344CB8AC3E}">
        <p14:creationId xmlns:p14="http://schemas.microsoft.com/office/powerpoint/2010/main" val="887579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FB87-70AD-8B24-738B-804CDF403325}"/>
            </a:ext>
          </a:extLst>
        </p:cNvPr>
        <p:cNvGrpSpPr/>
        <p:nvPr/>
      </p:nvGrpSpPr>
      <p:grpSpPr>
        <a:xfrm>
          <a:off x="0" y="0"/>
          <a:ext cx="0" cy="0"/>
          <a:chOff x="0" y="0"/>
          <a:chExt cx="0" cy="0"/>
        </a:xfrm>
      </p:grpSpPr>
      <p:pic>
        <p:nvPicPr>
          <p:cNvPr id="2050" name="Picture 2" descr="A Person Texting · Free Stock Photo">
            <a:extLst>
              <a:ext uri="{FF2B5EF4-FFF2-40B4-BE49-F238E27FC236}">
                <a16:creationId xmlns:a16="http://schemas.microsoft.com/office/drawing/2014/main" id="{C8F7C9F4-F1D8-F3F9-4D54-2C1AA5DA63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54" b="4885"/>
          <a:stretch/>
        </p:blipFill>
        <p:spPr bwMode="auto">
          <a:xfrm>
            <a:off x="0" y="-46638"/>
            <a:ext cx="12192000" cy="68813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261761-CB1D-0817-692D-B8D28C585ED0}"/>
              </a:ext>
            </a:extLst>
          </p:cNvPr>
          <p:cNvSpPr/>
          <p:nvPr/>
        </p:nvSpPr>
        <p:spPr>
          <a:xfrm>
            <a:off x="-1" y="-46638"/>
            <a:ext cx="12192000" cy="6904638"/>
          </a:xfrm>
          <a:prstGeom prst="rect">
            <a:avLst/>
          </a:prstGeom>
          <a:solidFill>
            <a:srgbClr val="161E4C">
              <a:alpha val="80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39A024A-FEAD-2600-40FC-FF616E958A19}"/>
              </a:ext>
            </a:extLst>
          </p:cNvPr>
          <p:cNvSpPr>
            <a:spLocks noGrp="1"/>
          </p:cNvSpPr>
          <p:nvPr>
            <p:ph type="title"/>
          </p:nvPr>
        </p:nvSpPr>
        <p:spPr>
          <a:xfrm>
            <a:off x="4500438" y="-46640"/>
            <a:ext cx="6504167" cy="6881319"/>
          </a:xfrm>
        </p:spPr>
        <p:txBody>
          <a:bodyPr numCol="1" spcCol="457200">
            <a:noAutofit/>
          </a:bodyPr>
          <a:lstStyle/>
          <a:p>
            <a:pPr algn="l">
              <a:spcBef>
                <a:spcPts val="1800"/>
              </a:spcBef>
            </a:pPr>
            <a:r>
              <a:rPr lang="en-US" sz="2600" b="1" dirty="0">
                <a:solidFill>
                  <a:schemeClr val="bg1"/>
                </a:solidFill>
                <a:effectLst>
                  <a:outerShdw blurRad="38100" dist="38100" dir="2700000" algn="tl">
                    <a:srgbClr val="000000">
                      <a:alpha val="43137"/>
                    </a:srgbClr>
                  </a:outerShdw>
                </a:effectLst>
                <a:latin typeface="+mn-lt"/>
                <a:cs typeface="Gotham Light" pitchFamily="50" charset="0"/>
              </a:rPr>
              <a:t>988</a:t>
            </a:r>
            <a:r>
              <a:rPr lang="en-US" sz="2600" dirty="0">
                <a:solidFill>
                  <a:schemeClr val="bg1"/>
                </a:solidFill>
                <a:effectLst>
                  <a:outerShdw blurRad="38100" dist="38100" dir="2700000" algn="tl">
                    <a:srgbClr val="000000">
                      <a:alpha val="43137"/>
                    </a:srgbClr>
                  </a:outerShdw>
                </a:effectLst>
                <a:latin typeface="+mn-lt"/>
                <a:cs typeface="Gotham Light" pitchFamily="50" charset="0"/>
              </a:rPr>
              <a:t> is the Suicide &amp; Crisis Lifeline.</a:t>
            </a: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r>
              <a:rPr lang="en-US" sz="2600" b="1" dirty="0">
                <a:solidFill>
                  <a:schemeClr val="bg1"/>
                </a:solidFill>
                <a:effectLst>
                  <a:outerShdw blurRad="38100" dist="38100" dir="2700000" algn="tl">
                    <a:srgbClr val="000000">
                      <a:alpha val="43137"/>
                    </a:srgbClr>
                  </a:outerShdw>
                </a:effectLst>
                <a:latin typeface="+mn-lt"/>
                <a:cs typeface="Gotham Light" pitchFamily="50" charset="0"/>
              </a:rPr>
              <a:t>100% confidential</a:t>
            </a:r>
            <a:r>
              <a:rPr lang="en-US" sz="2600" dirty="0">
                <a:solidFill>
                  <a:schemeClr val="bg1"/>
                </a:solidFill>
                <a:effectLst>
                  <a:outerShdw blurRad="38100" dist="38100" dir="2700000" algn="tl">
                    <a:srgbClr val="000000">
                      <a:alpha val="43137"/>
                    </a:srgbClr>
                  </a:outerShdw>
                </a:effectLst>
                <a:latin typeface="+mn-lt"/>
                <a:cs typeface="Gotham Light" pitchFamily="50" charset="0"/>
              </a:rPr>
              <a:t>.</a:t>
            </a: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r>
              <a:rPr lang="en-US" sz="2600" b="1" dirty="0">
                <a:solidFill>
                  <a:schemeClr val="bg1"/>
                </a:solidFill>
                <a:effectLst>
                  <a:outerShdw blurRad="38100" dist="38100" dir="2700000" algn="tl">
                    <a:srgbClr val="000000">
                      <a:alpha val="43137"/>
                    </a:srgbClr>
                  </a:outerShdw>
                </a:effectLst>
                <a:latin typeface="+mn-lt"/>
                <a:cs typeface="Gotham Light" pitchFamily="50" charset="0"/>
              </a:rPr>
              <a:t>Available 24/7 </a:t>
            </a:r>
            <a:r>
              <a:rPr lang="en-US" sz="2600" dirty="0">
                <a:solidFill>
                  <a:schemeClr val="bg1"/>
                </a:solidFill>
                <a:effectLst>
                  <a:outerShdw blurRad="38100" dist="38100" dir="2700000" algn="tl">
                    <a:srgbClr val="000000">
                      <a:alpha val="43137"/>
                    </a:srgbClr>
                  </a:outerShdw>
                </a:effectLst>
                <a:latin typeface="+mn-lt"/>
                <a:cs typeface="Gotham Light" pitchFamily="50" charset="0"/>
              </a:rPr>
              <a:t>for anyone experiencing a mental health crisis, </a:t>
            </a:r>
            <a:r>
              <a:rPr lang="en-US" sz="2600" b="1" dirty="0">
                <a:solidFill>
                  <a:schemeClr val="bg1"/>
                </a:solidFill>
                <a:effectLst>
                  <a:outerShdw blurRad="38100" dist="38100" dir="2700000" algn="tl">
                    <a:srgbClr val="000000">
                      <a:alpha val="43137"/>
                    </a:srgbClr>
                  </a:outerShdw>
                </a:effectLst>
                <a:latin typeface="+mn-lt"/>
                <a:cs typeface="Gotham Light" pitchFamily="50" charset="0"/>
              </a:rPr>
              <a:t>including hearing impaired</a:t>
            </a:r>
            <a:r>
              <a:rPr lang="en-US" sz="2600" dirty="0">
                <a:solidFill>
                  <a:schemeClr val="bg1"/>
                </a:solidFill>
                <a:effectLst>
                  <a:outerShdw blurRad="38100" dist="38100" dir="2700000" algn="tl">
                    <a:srgbClr val="000000">
                      <a:alpha val="43137"/>
                    </a:srgbClr>
                  </a:outerShdw>
                </a:effectLst>
                <a:latin typeface="+mn-lt"/>
                <a:cs typeface="Gotham Light" pitchFamily="50" charset="0"/>
              </a:rPr>
              <a:t> (text, call, or chat via 988lifeline.org).</a:t>
            </a: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r>
              <a:rPr lang="en-US" sz="2600" dirty="0">
                <a:solidFill>
                  <a:schemeClr val="bg1"/>
                </a:solidFill>
                <a:effectLst>
                  <a:outerShdw blurRad="38100" dist="38100" dir="2700000" algn="tl">
                    <a:srgbClr val="000000">
                      <a:alpha val="43137"/>
                    </a:srgbClr>
                  </a:outerShdw>
                </a:effectLst>
                <a:latin typeface="+mn-lt"/>
                <a:cs typeface="Gotham Light" pitchFamily="50" charset="0"/>
              </a:rPr>
              <a:t>Provides </a:t>
            </a:r>
            <a:r>
              <a:rPr lang="en-US" sz="2600" b="1" dirty="0">
                <a:solidFill>
                  <a:schemeClr val="bg1"/>
                </a:solidFill>
                <a:effectLst>
                  <a:outerShdw blurRad="38100" dist="38100" dir="2700000" algn="tl">
                    <a:srgbClr val="000000">
                      <a:alpha val="43137"/>
                    </a:srgbClr>
                  </a:outerShdw>
                </a:effectLst>
                <a:latin typeface="+mn-lt"/>
                <a:cs typeface="Gotham Light" pitchFamily="50" charset="0"/>
              </a:rPr>
              <a:t>immediate connection </a:t>
            </a:r>
            <a:r>
              <a:rPr lang="en-US" sz="2600" dirty="0">
                <a:solidFill>
                  <a:schemeClr val="bg1"/>
                </a:solidFill>
                <a:effectLst>
                  <a:outerShdw blurRad="38100" dist="38100" dir="2700000" algn="tl">
                    <a:srgbClr val="000000">
                      <a:alpha val="43137"/>
                    </a:srgbClr>
                  </a:outerShdw>
                </a:effectLst>
                <a:latin typeface="+mn-lt"/>
                <a:cs typeface="Gotham Light" pitchFamily="50" charset="0"/>
              </a:rPr>
              <a:t>to trained crisis counselors.</a:t>
            </a: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br>
              <a:rPr lang="en-US" sz="2600" dirty="0">
                <a:solidFill>
                  <a:schemeClr val="bg1"/>
                </a:solidFill>
                <a:effectLst>
                  <a:outerShdw blurRad="38100" dist="38100" dir="2700000" algn="tl">
                    <a:srgbClr val="000000">
                      <a:alpha val="43137"/>
                    </a:srgbClr>
                  </a:outerShdw>
                </a:effectLst>
                <a:latin typeface="+mn-lt"/>
                <a:cs typeface="Gotham Light" pitchFamily="50" charset="0"/>
              </a:rPr>
            </a:br>
            <a:r>
              <a:rPr lang="en-US" sz="2600" b="1" dirty="0">
                <a:solidFill>
                  <a:schemeClr val="bg1"/>
                </a:solidFill>
                <a:effectLst>
                  <a:outerShdw blurRad="38100" dist="38100" dir="2700000" algn="tl">
                    <a:srgbClr val="000000">
                      <a:alpha val="43137"/>
                    </a:srgbClr>
                  </a:outerShdw>
                </a:effectLst>
                <a:latin typeface="+mn-lt"/>
                <a:cs typeface="Gotham Light" pitchFamily="50" charset="0"/>
              </a:rPr>
              <a:t>Free and accessible </a:t>
            </a:r>
            <a:r>
              <a:rPr lang="en-US" sz="2600" dirty="0">
                <a:solidFill>
                  <a:schemeClr val="bg1"/>
                </a:solidFill>
                <a:effectLst>
                  <a:outerShdw blurRad="38100" dist="38100" dir="2700000" algn="tl">
                    <a:srgbClr val="000000">
                      <a:alpha val="43137"/>
                    </a:srgbClr>
                  </a:outerShdw>
                </a:effectLst>
                <a:latin typeface="+mn-lt"/>
                <a:cs typeface="Gotham Light" pitchFamily="50" charset="0"/>
              </a:rPr>
              <a:t>nationwide.</a:t>
            </a:r>
            <a:endParaRPr sz="2600" dirty="0">
              <a:solidFill>
                <a:schemeClr val="bg1"/>
              </a:solidFill>
              <a:effectLst>
                <a:outerShdw blurRad="38100" dist="38100" dir="2700000" algn="tl">
                  <a:srgbClr val="000000">
                    <a:alpha val="43137"/>
                  </a:srgbClr>
                </a:outerShdw>
              </a:effectLst>
              <a:latin typeface="+mn-lt"/>
              <a:cs typeface="Gotham Light" pitchFamily="50" charset="0"/>
            </a:endParaRPr>
          </a:p>
        </p:txBody>
      </p:sp>
      <p:pic>
        <p:nvPicPr>
          <p:cNvPr id="5132" name="Picture 12">
            <a:extLst>
              <a:ext uri="{FF2B5EF4-FFF2-40B4-BE49-F238E27FC236}">
                <a16:creationId xmlns:a16="http://schemas.microsoft.com/office/drawing/2014/main" id="{5C5E2850-8897-DE1E-8C30-368977CF89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78" t="14211" r="31078" b="13746"/>
          <a:stretch/>
        </p:blipFill>
        <p:spPr bwMode="auto">
          <a:xfrm>
            <a:off x="-15904" y="1854940"/>
            <a:ext cx="3090035" cy="307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25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 Million Building Construction People Royalty-Free Images, Stock Photos &amp;  Pictures | Shutterstock">
            <a:extLst>
              <a:ext uri="{FF2B5EF4-FFF2-40B4-BE49-F238E27FC236}">
                <a16:creationId xmlns:a16="http://schemas.microsoft.com/office/drawing/2014/main" id="{B030F71F-D577-DD17-1B9F-EF6348373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4965A5C-8674-2FFA-0A17-0EDFA9E0E8D6}"/>
              </a:ext>
            </a:extLst>
          </p:cNvPr>
          <p:cNvSpPr/>
          <p:nvPr/>
        </p:nvSpPr>
        <p:spPr>
          <a:xfrm>
            <a:off x="2381003" y="1350571"/>
            <a:ext cx="7745506" cy="4150658"/>
          </a:xfrm>
          <a:prstGeom prst="rect">
            <a:avLst/>
          </a:prstGeom>
          <a:solidFill>
            <a:srgbClr val="161E4C">
              <a:alpha val="75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2BDE99E-B7C5-04F4-7B97-8F22887B9A21}"/>
              </a:ext>
            </a:extLst>
          </p:cNvPr>
          <p:cNvSpPr>
            <a:spLocks noGrp="1"/>
          </p:cNvSpPr>
          <p:nvPr>
            <p:ph type="title"/>
          </p:nvPr>
        </p:nvSpPr>
        <p:spPr>
          <a:xfrm>
            <a:off x="2965841" y="2053288"/>
            <a:ext cx="3065697" cy="2268148"/>
          </a:xfrm>
        </p:spPr>
        <p:txBody>
          <a:bodyPr anchor="t">
            <a:noAutofit/>
          </a:bodyPr>
          <a:lstStyle/>
          <a:p>
            <a:r>
              <a:rPr lang="en-US" sz="4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Why 988 Matters </a:t>
            </a:r>
            <a:br>
              <a:rPr lang="en-US" sz="4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sz="4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in the Workplace</a:t>
            </a:r>
          </a:p>
        </p:txBody>
      </p:sp>
      <p:sp>
        <p:nvSpPr>
          <p:cNvPr id="5" name="Content Placeholder 2">
            <a:extLst>
              <a:ext uri="{FF2B5EF4-FFF2-40B4-BE49-F238E27FC236}">
                <a16:creationId xmlns:a16="http://schemas.microsoft.com/office/drawing/2014/main" id="{AEAF4971-49E0-C484-A9B1-95CB1D4B9A0F}"/>
              </a:ext>
            </a:extLst>
          </p:cNvPr>
          <p:cNvSpPr>
            <a:spLocks noGrp="1"/>
          </p:cNvSpPr>
          <p:nvPr>
            <p:ph idx="1"/>
          </p:nvPr>
        </p:nvSpPr>
        <p:spPr>
          <a:xfrm>
            <a:off x="6160463" y="1853134"/>
            <a:ext cx="3405526" cy="3145532"/>
          </a:xfrm>
        </p:spPr>
        <p:txBody>
          <a:bodyPr>
            <a:noAutofit/>
          </a:bodyPr>
          <a:lstStyle/>
          <a:p>
            <a:r>
              <a:rPr lang="en-US" sz="1800" dirty="0">
                <a:solidFill>
                  <a:schemeClr val="bg1"/>
                </a:solidFill>
              </a:rPr>
              <a:t>Construction industry faces higher rates of suicide than most sectors</a:t>
            </a:r>
          </a:p>
          <a:p>
            <a:r>
              <a:rPr lang="en-US" sz="1800" dirty="0">
                <a:solidFill>
                  <a:schemeClr val="bg1"/>
                </a:solidFill>
              </a:rPr>
              <a:t>Many employees and families experience stress, anxiety, and depression</a:t>
            </a:r>
          </a:p>
          <a:p>
            <a:r>
              <a:rPr lang="en-US" sz="1800" dirty="0">
                <a:solidFill>
                  <a:schemeClr val="bg1"/>
                </a:solidFill>
              </a:rPr>
              <a:t>Empowering employees with 988 can save lives (24/7, confidential, and free resource)</a:t>
            </a:r>
          </a:p>
          <a:p>
            <a:r>
              <a:rPr lang="en-US" sz="1800" dirty="0">
                <a:solidFill>
                  <a:schemeClr val="bg1"/>
                </a:solidFill>
              </a:rPr>
              <a:t>Demonstrates our commitment to safety and well-being beyond physical health</a:t>
            </a:r>
          </a:p>
        </p:txBody>
      </p:sp>
      <p:pic>
        <p:nvPicPr>
          <p:cNvPr id="3" name="Picture 12">
            <a:extLst>
              <a:ext uri="{FF2B5EF4-FFF2-40B4-BE49-F238E27FC236}">
                <a16:creationId xmlns:a16="http://schemas.microsoft.com/office/drawing/2014/main" id="{EA347F6E-9837-9B6F-C381-967E9C8C1F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78" t="14211" r="31078" b="13746"/>
          <a:stretch/>
        </p:blipFill>
        <p:spPr bwMode="auto">
          <a:xfrm>
            <a:off x="10996654" y="5668936"/>
            <a:ext cx="1010064" cy="100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90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FB87-70AD-8B24-738B-804CDF40332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5261761-CB1D-0817-692D-B8D28C585ED0}"/>
              </a:ext>
            </a:extLst>
          </p:cNvPr>
          <p:cNvSpPr/>
          <p:nvPr/>
        </p:nvSpPr>
        <p:spPr>
          <a:xfrm>
            <a:off x="-1" y="-11660"/>
            <a:ext cx="12192000" cy="6881319"/>
          </a:xfrm>
          <a:prstGeom prst="rect">
            <a:avLst/>
          </a:prstGeom>
          <a:solidFill>
            <a:srgbClr val="161E4C"/>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9CEEC61D-B6F9-5292-6E55-E33785AEAA05}"/>
              </a:ext>
            </a:extLst>
          </p:cNvPr>
          <p:cNvSpPr txBox="1"/>
          <p:nvPr/>
        </p:nvSpPr>
        <p:spPr>
          <a:xfrm>
            <a:off x="593698" y="775146"/>
            <a:ext cx="5462547" cy="769441"/>
          </a:xfrm>
          <a:prstGeom prst="rect">
            <a:avLst/>
          </a:prstGeom>
          <a:noFill/>
        </p:spPr>
        <p:txBody>
          <a:bodyPr wrap="square" rtlCol="0" anchor="ctr">
            <a:spAutoFit/>
          </a:bodyPr>
          <a:lstStyle/>
          <a:p>
            <a:pPr algn="ctr"/>
            <a:r>
              <a:rPr lang="en-US" sz="4400" dirty="0">
                <a:solidFill>
                  <a:schemeClr val="bg1"/>
                </a:solidFill>
                <a:latin typeface="+mj-lt"/>
                <a:cs typeface="Gotham Light" pitchFamily="50" charset="0"/>
              </a:rPr>
              <a:t>WARNING SIGNS</a:t>
            </a:r>
            <a:endParaRPr lang="en-US" sz="4400" dirty="0">
              <a:solidFill>
                <a:schemeClr val="bg1"/>
              </a:solidFill>
              <a:latin typeface="+mj-lt"/>
            </a:endParaRPr>
          </a:p>
        </p:txBody>
      </p:sp>
      <p:sp>
        <p:nvSpPr>
          <p:cNvPr id="8" name="TextBox 7">
            <a:extLst>
              <a:ext uri="{FF2B5EF4-FFF2-40B4-BE49-F238E27FC236}">
                <a16:creationId xmlns:a16="http://schemas.microsoft.com/office/drawing/2014/main" id="{C5E65D22-0ADF-C6D3-CD0E-D8102C20C8AB}"/>
              </a:ext>
            </a:extLst>
          </p:cNvPr>
          <p:cNvSpPr txBox="1"/>
          <p:nvPr/>
        </p:nvSpPr>
        <p:spPr>
          <a:xfrm>
            <a:off x="593698" y="1982935"/>
            <a:ext cx="5461220" cy="3570208"/>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dirty="0">
                <a:solidFill>
                  <a:schemeClr val="bg1"/>
                </a:solidFill>
              </a:rPr>
              <a:t>Changes in appearance</a:t>
            </a:r>
          </a:p>
          <a:p>
            <a:pPr marL="285750" indent="-285750">
              <a:spcBef>
                <a:spcPts val="600"/>
              </a:spcBef>
              <a:buFont typeface="Arial" panose="020B0604020202020204" pitchFamily="34" charset="0"/>
              <a:buChar char="•"/>
            </a:pPr>
            <a:r>
              <a:rPr lang="en-US" sz="1600" dirty="0">
                <a:solidFill>
                  <a:schemeClr val="bg1"/>
                </a:solidFill>
              </a:rPr>
              <a:t>Reported changes in sleep</a:t>
            </a:r>
          </a:p>
          <a:p>
            <a:pPr marL="285750" indent="-285750">
              <a:spcBef>
                <a:spcPts val="600"/>
              </a:spcBef>
              <a:buFont typeface="Arial" panose="020B0604020202020204" pitchFamily="34" charset="0"/>
              <a:buChar char="•"/>
            </a:pPr>
            <a:r>
              <a:rPr lang="en-US" sz="1600" dirty="0">
                <a:solidFill>
                  <a:schemeClr val="bg1"/>
                </a:solidFill>
              </a:rPr>
              <a:t>Increase substance abuse and other risky/escape behaviors</a:t>
            </a:r>
          </a:p>
          <a:p>
            <a:pPr marL="285750" indent="-285750">
              <a:spcBef>
                <a:spcPts val="600"/>
              </a:spcBef>
              <a:buFont typeface="Arial" panose="020B0604020202020204" pitchFamily="34" charset="0"/>
              <a:buChar char="•"/>
            </a:pPr>
            <a:r>
              <a:rPr lang="en-US" sz="1600" dirty="0">
                <a:solidFill>
                  <a:schemeClr val="bg1"/>
                </a:solidFill>
              </a:rPr>
              <a:t>Change in social patters (e.g., withdrawn)</a:t>
            </a:r>
          </a:p>
          <a:p>
            <a:pPr marL="285750" indent="-285750">
              <a:spcBef>
                <a:spcPts val="600"/>
              </a:spcBef>
              <a:buFont typeface="Arial" panose="020B0604020202020204" pitchFamily="34" charset="0"/>
              <a:buChar char="•"/>
            </a:pPr>
            <a:r>
              <a:rPr lang="en-US" sz="1600" dirty="0">
                <a:solidFill>
                  <a:schemeClr val="bg1"/>
                </a:solidFill>
              </a:rPr>
              <a:t>Agitation, irritation, anger, cynicism, violence, mood swings</a:t>
            </a:r>
          </a:p>
          <a:p>
            <a:pPr marL="285750" indent="-285750">
              <a:spcBef>
                <a:spcPts val="600"/>
              </a:spcBef>
              <a:buFont typeface="Arial" panose="020B0604020202020204" pitchFamily="34" charset="0"/>
              <a:buChar char="•"/>
            </a:pPr>
            <a:r>
              <a:rPr lang="en-US" sz="1600" dirty="0">
                <a:solidFill>
                  <a:schemeClr val="bg1"/>
                </a:solidFill>
              </a:rPr>
              <a:t>Increased absenteeism or presenteeism</a:t>
            </a:r>
          </a:p>
          <a:p>
            <a:pPr marL="285750" indent="-285750">
              <a:spcBef>
                <a:spcPts val="600"/>
              </a:spcBef>
              <a:buFont typeface="Arial" panose="020B0604020202020204" pitchFamily="34" charset="0"/>
              <a:buChar char="•"/>
            </a:pPr>
            <a:r>
              <a:rPr lang="en-US" sz="1600" dirty="0">
                <a:solidFill>
                  <a:schemeClr val="bg1"/>
                </a:solidFill>
              </a:rPr>
              <a:t>Increased errors or incidents</a:t>
            </a:r>
          </a:p>
          <a:p>
            <a:pPr marL="285750" indent="-285750">
              <a:spcBef>
                <a:spcPts val="600"/>
              </a:spcBef>
              <a:buFont typeface="Arial" panose="020B0604020202020204" pitchFamily="34" charset="0"/>
              <a:buChar char="•"/>
            </a:pPr>
            <a:r>
              <a:rPr lang="en-US" sz="1600" dirty="0">
                <a:solidFill>
                  <a:schemeClr val="bg1"/>
                </a:solidFill>
              </a:rPr>
              <a:t>Increased conflict and lowered stress tolerance</a:t>
            </a:r>
          </a:p>
          <a:p>
            <a:pPr marL="285750" indent="-285750">
              <a:spcBef>
                <a:spcPts val="600"/>
              </a:spcBef>
              <a:buFont typeface="Arial" panose="020B0604020202020204" pitchFamily="34" charset="0"/>
              <a:buChar char="•"/>
            </a:pPr>
            <a:r>
              <a:rPr lang="en-US" sz="1600" dirty="0">
                <a:solidFill>
                  <a:schemeClr val="bg1"/>
                </a:solidFill>
              </a:rPr>
              <a:t>Self-doubt, self loathing, feeling like a burden</a:t>
            </a:r>
          </a:p>
          <a:p>
            <a:pPr marL="285750" indent="-285750">
              <a:spcBef>
                <a:spcPts val="600"/>
              </a:spcBef>
              <a:buFont typeface="Arial" panose="020B0604020202020204" pitchFamily="34" charset="0"/>
              <a:buChar char="•"/>
            </a:pPr>
            <a:r>
              <a:rPr lang="en-US" sz="1600" dirty="0">
                <a:solidFill>
                  <a:schemeClr val="bg1"/>
                </a:solidFill>
              </a:rPr>
              <a:t>Hopelessness, purposelessness, feeling trapped</a:t>
            </a:r>
          </a:p>
          <a:p>
            <a:pPr marL="285750" indent="-285750">
              <a:spcBef>
                <a:spcPts val="600"/>
              </a:spcBef>
              <a:buFont typeface="Arial" panose="020B0604020202020204" pitchFamily="34" charset="0"/>
              <a:buChar char="•"/>
            </a:pPr>
            <a:r>
              <a:rPr lang="en-US" sz="1600" dirty="0">
                <a:solidFill>
                  <a:schemeClr val="bg1"/>
                </a:solidFill>
              </a:rPr>
              <a:t>Increased errors or incidents</a:t>
            </a:r>
          </a:p>
        </p:txBody>
      </p:sp>
      <p:sp>
        <p:nvSpPr>
          <p:cNvPr id="4" name="TextBox 3">
            <a:extLst>
              <a:ext uri="{FF2B5EF4-FFF2-40B4-BE49-F238E27FC236}">
                <a16:creationId xmlns:a16="http://schemas.microsoft.com/office/drawing/2014/main" id="{2CDFEF70-70FE-06FF-131F-0BC0CC8EBE45}"/>
              </a:ext>
            </a:extLst>
          </p:cNvPr>
          <p:cNvSpPr txBox="1"/>
          <p:nvPr/>
        </p:nvSpPr>
        <p:spPr>
          <a:xfrm>
            <a:off x="6207319" y="436591"/>
            <a:ext cx="5462547" cy="1446550"/>
          </a:xfrm>
          <a:prstGeom prst="rect">
            <a:avLst/>
          </a:prstGeom>
          <a:noFill/>
        </p:spPr>
        <p:txBody>
          <a:bodyPr wrap="square" rtlCol="0" anchor="t">
            <a:spAutoFit/>
          </a:bodyPr>
          <a:lstStyle/>
          <a:p>
            <a:pPr algn="ctr"/>
            <a:r>
              <a:rPr lang="en-US" sz="4400" dirty="0">
                <a:solidFill>
                  <a:schemeClr val="bg1"/>
                </a:solidFill>
                <a:latin typeface="+mj-lt"/>
                <a:ea typeface="Calibri Light" panose="020F0302020204030204" pitchFamily="34" charset="0"/>
                <a:cs typeface="Gotham Light" pitchFamily="50" charset="0"/>
              </a:rPr>
              <a:t>CONSTRUCTION-SPECIFIC-RISK FACTORS</a:t>
            </a:r>
          </a:p>
        </p:txBody>
      </p:sp>
      <p:sp>
        <p:nvSpPr>
          <p:cNvPr id="11" name="TextBox 10">
            <a:extLst>
              <a:ext uri="{FF2B5EF4-FFF2-40B4-BE49-F238E27FC236}">
                <a16:creationId xmlns:a16="http://schemas.microsoft.com/office/drawing/2014/main" id="{7673BE25-6FFE-9FF8-5ED9-623F52E14EC4}"/>
              </a:ext>
            </a:extLst>
          </p:cNvPr>
          <p:cNvSpPr txBox="1"/>
          <p:nvPr/>
        </p:nvSpPr>
        <p:spPr>
          <a:xfrm>
            <a:off x="6207319" y="1982935"/>
            <a:ext cx="5462547" cy="3570208"/>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dirty="0">
                <a:solidFill>
                  <a:schemeClr val="bg1"/>
                </a:solidFill>
              </a:rPr>
              <a:t>Changes in appearance</a:t>
            </a:r>
          </a:p>
          <a:p>
            <a:pPr marL="285750" indent="-285750">
              <a:spcBef>
                <a:spcPts val="600"/>
              </a:spcBef>
              <a:buFont typeface="Arial" panose="020B0604020202020204" pitchFamily="34" charset="0"/>
              <a:buChar char="•"/>
            </a:pPr>
            <a:r>
              <a:rPr lang="en-US" sz="1600" dirty="0">
                <a:solidFill>
                  <a:schemeClr val="bg1"/>
                </a:solidFill>
              </a:rPr>
              <a:t>Reported changes in sleep</a:t>
            </a:r>
          </a:p>
          <a:p>
            <a:pPr marL="285750" indent="-285750">
              <a:spcBef>
                <a:spcPts val="600"/>
              </a:spcBef>
              <a:buFont typeface="Arial" panose="020B0604020202020204" pitchFamily="34" charset="0"/>
              <a:buChar char="•"/>
            </a:pPr>
            <a:r>
              <a:rPr lang="en-US" sz="1600" dirty="0">
                <a:solidFill>
                  <a:schemeClr val="bg1"/>
                </a:solidFill>
              </a:rPr>
              <a:t>Increase substance abuse and other risky/escape behaviors</a:t>
            </a:r>
          </a:p>
          <a:p>
            <a:pPr marL="285750" indent="-285750">
              <a:spcBef>
                <a:spcPts val="600"/>
              </a:spcBef>
              <a:buFont typeface="Arial" panose="020B0604020202020204" pitchFamily="34" charset="0"/>
              <a:buChar char="•"/>
            </a:pPr>
            <a:r>
              <a:rPr lang="en-US" sz="1600" dirty="0">
                <a:solidFill>
                  <a:schemeClr val="bg1"/>
                </a:solidFill>
              </a:rPr>
              <a:t>Change in social patters (e.g., withdrawn)</a:t>
            </a:r>
          </a:p>
          <a:p>
            <a:pPr marL="285750" indent="-285750">
              <a:spcBef>
                <a:spcPts val="600"/>
              </a:spcBef>
              <a:buFont typeface="Arial" panose="020B0604020202020204" pitchFamily="34" charset="0"/>
              <a:buChar char="•"/>
            </a:pPr>
            <a:r>
              <a:rPr lang="en-US" sz="1600" dirty="0">
                <a:solidFill>
                  <a:schemeClr val="bg1"/>
                </a:solidFill>
              </a:rPr>
              <a:t>Agitation, irritation, anger, cynicism, violence, mood swings</a:t>
            </a:r>
          </a:p>
          <a:p>
            <a:pPr marL="285750" indent="-285750">
              <a:spcBef>
                <a:spcPts val="600"/>
              </a:spcBef>
              <a:buFont typeface="Arial" panose="020B0604020202020204" pitchFamily="34" charset="0"/>
              <a:buChar char="•"/>
            </a:pPr>
            <a:r>
              <a:rPr lang="en-US" sz="1600" dirty="0">
                <a:solidFill>
                  <a:schemeClr val="bg1"/>
                </a:solidFill>
              </a:rPr>
              <a:t>Increased absenteeism or presenteeism</a:t>
            </a:r>
          </a:p>
          <a:p>
            <a:pPr marL="285750" indent="-285750">
              <a:spcBef>
                <a:spcPts val="600"/>
              </a:spcBef>
              <a:buFont typeface="Arial" panose="020B0604020202020204" pitchFamily="34" charset="0"/>
              <a:buChar char="•"/>
            </a:pPr>
            <a:r>
              <a:rPr lang="en-US" sz="1600" dirty="0">
                <a:solidFill>
                  <a:schemeClr val="bg1"/>
                </a:solidFill>
              </a:rPr>
              <a:t>Increased errors or incidents</a:t>
            </a:r>
          </a:p>
          <a:p>
            <a:pPr marL="285750" indent="-285750">
              <a:spcBef>
                <a:spcPts val="600"/>
              </a:spcBef>
              <a:buFont typeface="Arial" panose="020B0604020202020204" pitchFamily="34" charset="0"/>
              <a:buChar char="•"/>
            </a:pPr>
            <a:r>
              <a:rPr lang="en-US" sz="1600" dirty="0">
                <a:solidFill>
                  <a:schemeClr val="bg1"/>
                </a:solidFill>
              </a:rPr>
              <a:t>Increased conflict and lowered stress tolerance</a:t>
            </a:r>
          </a:p>
          <a:p>
            <a:pPr marL="285750" indent="-285750">
              <a:spcBef>
                <a:spcPts val="600"/>
              </a:spcBef>
              <a:buFont typeface="Arial" panose="020B0604020202020204" pitchFamily="34" charset="0"/>
              <a:buChar char="•"/>
            </a:pPr>
            <a:r>
              <a:rPr lang="en-US" sz="1600" dirty="0">
                <a:solidFill>
                  <a:schemeClr val="bg1"/>
                </a:solidFill>
              </a:rPr>
              <a:t>Self-doubt, self loathing, feeling like a burden</a:t>
            </a:r>
          </a:p>
          <a:p>
            <a:pPr marL="285750" indent="-285750">
              <a:spcBef>
                <a:spcPts val="600"/>
              </a:spcBef>
              <a:buFont typeface="Arial" panose="020B0604020202020204" pitchFamily="34" charset="0"/>
              <a:buChar char="•"/>
            </a:pPr>
            <a:r>
              <a:rPr lang="en-US" sz="1600" dirty="0">
                <a:solidFill>
                  <a:schemeClr val="bg1"/>
                </a:solidFill>
              </a:rPr>
              <a:t>Hopelessness, purposelessness, feeling trapped</a:t>
            </a:r>
          </a:p>
          <a:p>
            <a:pPr marL="285750" indent="-285750">
              <a:spcBef>
                <a:spcPts val="600"/>
              </a:spcBef>
              <a:buFont typeface="Arial" panose="020B0604020202020204" pitchFamily="34" charset="0"/>
              <a:buChar char="•"/>
            </a:pPr>
            <a:r>
              <a:rPr lang="en-US" sz="1600" dirty="0">
                <a:solidFill>
                  <a:schemeClr val="bg1"/>
                </a:solidFill>
              </a:rPr>
              <a:t>Increased errors or incidents</a:t>
            </a:r>
          </a:p>
        </p:txBody>
      </p:sp>
      <p:cxnSp>
        <p:nvCxnSpPr>
          <p:cNvPr id="16" name="Straight Connector 15">
            <a:extLst>
              <a:ext uri="{FF2B5EF4-FFF2-40B4-BE49-F238E27FC236}">
                <a16:creationId xmlns:a16="http://schemas.microsoft.com/office/drawing/2014/main" id="{42F88DE8-713B-D56D-E455-AAB722ED88AD}"/>
              </a:ext>
            </a:extLst>
          </p:cNvPr>
          <p:cNvCxnSpPr>
            <a:cxnSpLocks/>
          </p:cNvCxnSpPr>
          <p:nvPr/>
        </p:nvCxnSpPr>
        <p:spPr>
          <a:xfrm>
            <a:off x="967154" y="545571"/>
            <a:ext cx="29278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217405B-A482-BC3A-0416-E1C8B371028B}"/>
              </a:ext>
            </a:extLst>
          </p:cNvPr>
          <p:cNvCxnSpPr>
            <a:cxnSpLocks/>
          </p:cNvCxnSpPr>
          <p:nvPr/>
        </p:nvCxnSpPr>
        <p:spPr>
          <a:xfrm>
            <a:off x="0" y="5871226"/>
            <a:ext cx="20134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8" name="Picture 12">
            <a:extLst>
              <a:ext uri="{FF2B5EF4-FFF2-40B4-BE49-F238E27FC236}">
                <a16:creationId xmlns:a16="http://schemas.microsoft.com/office/drawing/2014/main" id="{F0724955-4CC4-60E5-EFEF-A3A3C52383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78" t="14211" r="31078" b="13746"/>
          <a:stretch/>
        </p:blipFill>
        <p:spPr bwMode="auto">
          <a:xfrm>
            <a:off x="10996654" y="5668936"/>
            <a:ext cx="1010064" cy="10061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A1745BA-F7A7-75AE-B648-72F0A28A8A03}"/>
              </a:ext>
            </a:extLst>
          </p:cNvPr>
          <p:cNvSpPr txBox="1"/>
          <p:nvPr/>
        </p:nvSpPr>
        <p:spPr>
          <a:xfrm>
            <a:off x="593698" y="6172027"/>
            <a:ext cx="5128591" cy="246221"/>
          </a:xfrm>
          <a:prstGeom prst="rect">
            <a:avLst/>
          </a:prstGeom>
          <a:noFill/>
        </p:spPr>
        <p:txBody>
          <a:bodyPr wrap="square" rtlCol="0">
            <a:spAutoFit/>
          </a:bodyPr>
          <a:lstStyle/>
          <a:p>
            <a:r>
              <a:rPr lang="en-US" sz="1000" i="1" dirty="0">
                <a:solidFill>
                  <a:schemeClr val="bg1"/>
                </a:solidFill>
              </a:rPr>
              <a:t>From </a:t>
            </a:r>
            <a:r>
              <a:rPr lang="en-US" sz="1000" b="1" i="1" dirty="0">
                <a:solidFill>
                  <a:schemeClr val="bg1"/>
                </a:solidFill>
              </a:rPr>
              <a:t>Construction Working Minds </a:t>
            </a:r>
            <a:r>
              <a:rPr lang="en-US" sz="1000" i="1" dirty="0">
                <a:solidFill>
                  <a:schemeClr val="bg1"/>
                </a:solidFill>
              </a:rPr>
              <a:t>-- a Program of </a:t>
            </a:r>
            <a:r>
              <a:rPr lang="en-US" sz="1000" b="1" i="1" dirty="0">
                <a:solidFill>
                  <a:schemeClr val="bg1"/>
                </a:solidFill>
              </a:rPr>
              <a:t>Dr. Sally</a:t>
            </a:r>
            <a:r>
              <a:rPr lang="en-US" sz="1000" b="1" i="1" dirty="0"/>
              <a:t> </a:t>
            </a:r>
          </a:p>
        </p:txBody>
      </p:sp>
    </p:spTree>
    <p:extLst>
      <p:ext uri="{BB962C8B-B14F-4D97-AF65-F5344CB8AC3E}">
        <p14:creationId xmlns:p14="http://schemas.microsoft.com/office/powerpoint/2010/main" val="424354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FB87-70AD-8B24-738B-804CDF403325}"/>
            </a:ext>
          </a:extLst>
        </p:cNvPr>
        <p:cNvGrpSpPr/>
        <p:nvPr/>
      </p:nvGrpSpPr>
      <p:grpSpPr>
        <a:xfrm>
          <a:off x="0" y="0"/>
          <a:ext cx="0" cy="0"/>
          <a:chOff x="0" y="0"/>
          <a:chExt cx="0" cy="0"/>
        </a:xfrm>
      </p:grpSpPr>
      <p:pic>
        <p:nvPicPr>
          <p:cNvPr id="5124" name="Picture 4" descr="How youth-led mental health solutions make a difference | World Economic  Forum">
            <a:extLst>
              <a:ext uri="{FF2B5EF4-FFF2-40B4-BE49-F238E27FC236}">
                <a16:creationId xmlns:a16="http://schemas.microsoft.com/office/drawing/2014/main" id="{4A3CFA70-3CAD-0E19-C160-365F5B963D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80" b="7546"/>
          <a:stretch/>
        </p:blipFill>
        <p:spPr bwMode="auto">
          <a:xfrm>
            <a:off x="16234" y="-11660"/>
            <a:ext cx="12175766" cy="68813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261761-CB1D-0817-692D-B8D28C585ED0}"/>
              </a:ext>
            </a:extLst>
          </p:cNvPr>
          <p:cNvSpPr/>
          <p:nvPr/>
        </p:nvSpPr>
        <p:spPr>
          <a:xfrm>
            <a:off x="0" y="-11660"/>
            <a:ext cx="12192000" cy="6881319"/>
          </a:xfrm>
          <a:prstGeom prst="rect">
            <a:avLst/>
          </a:prstGeom>
          <a:solidFill>
            <a:srgbClr val="161E4C">
              <a:alpha val="88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39A024A-FEAD-2600-40FC-FF616E958A19}"/>
              </a:ext>
            </a:extLst>
          </p:cNvPr>
          <p:cNvSpPr>
            <a:spLocks noGrp="1"/>
          </p:cNvSpPr>
          <p:nvPr>
            <p:ph type="title"/>
          </p:nvPr>
        </p:nvSpPr>
        <p:spPr>
          <a:xfrm>
            <a:off x="6484025" y="-132886"/>
            <a:ext cx="4931395" cy="7134292"/>
          </a:xfrm>
        </p:spPr>
        <p:txBody>
          <a:bodyPr numCol="1" spcCol="457200">
            <a:noAutofit/>
          </a:bodyPr>
          <a:lstStyle/>
          <a:p>
            <a:pPr>
              <a:buClr>
                <a:schemeClr val="bg1"/>
              </a:buClr>
            </a:pPr>
            <a:r>
              <a:rPr lang="en-US" sz="2000" dirty="0">
                <a:solidFill>
                  <a:schemeClr val="bg1"/>
                </a:solidFill>
                <a:effectLst>
                  <a:outerShdw blurRad="38100" dist="38100" dir="2700000" algn="tl">
                    <a:srgbClr val="000000">
                      <a:alpha val="43137"/>
                    </a:srgbClr>
                  </a:outerShdw>
                </a:effectLst>
                <a:latin typeface="+mn-lt"/>
              </a:rPr>
              <a:t>Engaged an expert in Mental Health to conduct Train-the-Trainer sessions, establish Ground Crew units, and provide general awareness training</a:t>
            </a:r>
            <a:br>
              <a:rPr lang="en-US" sz="2000" dirty="0">
                <a:solidFill>
                  <a:schemeClr val="bg1"/>
                </a:solidFill>
                <a:effectLst>
                  <a:outerShdw blurRad="38100" dist="38100" dir="2700000" algn="tl">
                    <a:srgbClr val="000000">
                      <a:alpha val="43137"/>
                    </a:srgbClr>
                  </a:outerShdw>
                </a:effectLst>
                <a:latin typeface="+mn-lt"/>
              </a:rPr>
            </a:br>
            <a:br>
              <a:rPr lang="en-US" sz="2000" dirty="0">
                <a:solidFill>
                  <a:schemeClr val="bg1"/>
                </a:solidFill>
                <a:effectLst>
                  <a:outerShdw blurRad="38100" dist="38100" dir="2700000" algn="tl">
                    <a:srgbClr val="000000">
                      <a:alpha val="43137"/>
                    </a:srgbClr>
                  </a:outerShdw>
                </a:effectLst>
                <a:latin typeface="+mn-lt"/>
              </a:rPr>
            </a:br>
            <a:r>
              <a:rPr lang="en-US" sz="2000" dirty="0">
                <a:solidFill>
                  <a:schemeClr val="bg1"/>
                </a:solidFill>
                <a:effectLst>
                  <a:outerShdw blurRad="38100" dist="38100" dir="2700000" algn="tl">
                    <a:srgbClr val="000000">
                      <a:alpha val="43137"/>
                    </a:srgbClr>
                  </a:outerShdw>
                </a:effectLst>
                <a:latin typeface="+mn-lt"/>
              </a:rPr>
              <a:t>Robust CIGNA EAP Program (available 24/7) and includes 10 free counseling sessions for employees and household members</a:t>
            </a:r>
            <a:br>
              <a:rPr lang="en-US" sz="2000" dirty="0">
                <a:solidFill>
                  <a:schemeClr val="bg1"/>
                </a:solidFill>
                <a:effectLst>
                  <a:outerShdw blurRad="38100" dist="38100" dir="2700000" algn="tl">
                    <a:srgbClr val="000000">
                      <a:alpha val="43137"/>
                    </a:srgbClr>
                  </a:outerShdw>
                </a:effectLst>
                <a:latin typeface="+mn-lt"/>
              </a:rPr>
            </a:br>
            <a:br>
              <a:rPr lang="en-US" sz="2000" dirty="0">
                <a:solidFill>
                  <a:schemeClr val="bg1"/>
                </a:solidFill>
                <a:effectLst>
                  <a:outerShdw blurRad="38100" dist="38100" dir="2700000" algn="tl">
                    <a:srgbClr val="000000">
                      <a:alpha val="43137"/>
                    </a:srgbClr>
                  </a:outerShdw>
                </a:effectLst>
                <a:latin typeface="+mn-lt"/>
              </a:rPr>
            </a:br>
            <a:r>
              <a:rPr lang="en-US" sz="2000" dirty="0">
                <a:solidFill>
                  <a:schemeClr val="bg1"/>
                </a:solidFill>
                <a:effectLst>
                  <a:outerShdw blurRad="38100" dist="38100" dir="2700000" algn="tl">
                    <a:srgbClr val="000000">
                      <a:alpha val="43137"/>
                    </a:srgbClr>
                  </a:outerShdw>
                </a:effectLst>
                <a:latin typeface="+mn-lt"/>
              </a:rPr>
              <a:t>Toolbox Talks: Field leaders equipped with toolbox talks on mental health and warning signs</a:t>
            </a:r>
            <a:br>
              <a:rPr lang="en-US" sz="2000" dirty="0">
                <a:solidFill>
                  <a:schemeClr val="bg1"/>
                </a:solidFill>
                <a:effectLst>
                  <a:outerShdw blurRad="38100" dist="38100" dir="2700000" algn="tl">
                    <a:srgbClr val="000000">
                      <a:alpha val="43137"/>
                    </a:srgbClr>
                  </a:outerShdw>
                </a:effectLst>
                <a:latin typeface="+mn-lt"/>
              </a:rPr>
            </a:br>
            <a:br>
              <a:rPr lang="en-US" sz="2000" dirty="0">
                <a:solidFill>
                  <a:schemeClr val="bg1"/>
                </a:solidFill>
                <a:effectLst>
                  <a:outerShdw blurRad="38100" dist="38100" dir="2700000" algn="tl">
                    <a:srgbClr val="000000">
                      <a:alpha val="43137"/>
                    </a:srgbClr>
                  </a:outerShdw>
                </a:effectLst>
                <a:latin typeface="+mn-lt"/>
              </a:rPr>
            </a:br>
            <a:r>
              <a:rPr lang="en-US" sz="2000" dirty="0">
                <a:solidFill>
                  <a:schemeClr val="bg1"/>
                </a:solidFill>
                <a:effectLst>
                  <a:outerShdw blurRad="38100" dist="38100" dir="2700000" algn="tl">
                    <a:srgbClr val="000000">
                      <a:alpha val="43137"/>
                    </a:srgbClr>
                  </a:outerShdw>
                </a:effectLst>
                <a:latin typeface="+mn-lt"/>
              </a:rPr>
              <a:t>Mental Health marketing campaigns to build awareness around the warning signs</a:t>
            </a:r>
            <a:br>
              <a:rPr lang="en-US" sz="2000" dirty="0">
                <a:solidFill>
                  <a:schemeClr val="bg1"/>
                </a:solidFill>
                <a:effectLst>
                  <a:outerShdw blurRad="38100" dist="38100" dir="2700000" algn="tl">
                    <a:srgbClr val="000000">
                      <a:alpha val="43137"/>
                    </a:srgbClr>
                  </a:outerShdw>
                </a:effectLst>
                <a:latin typeface="+mn-lt"/>
              </a:rPr>
            </a:br>
            <a:br>
              <a:rPr lang="en-US" sz="2000" dirty="0">
                <a:solidFill>
                  <a:schemeClr val="bg1"/>
                </a:solidFill>
                <a:effectLst>
                  <a:outerShdw blurRad="38100" dist="38100" dir="2700000" algn="tl">
                    <a:srgbClr val="000000">
                      <a:alpha val="43137"/>
                    </a:srgbClr>
                  </a:outerShdw>
                </a:effectLst>
                <a:latin typeface="+mn-lt"/>
              </a:rPr>
            </a:br>
            <a:r>
              <a:rPr lang="en-US" sz="2000" dirty="0">
                <a:solidFill>
                  <a:schemeClr val="bg1"/>
                </a:solidFill>
                <a:effectLst>
                  <a:outerShdw blurRad="38100" dist="38100" dir="2700000" algn="tl">
                    <a:srgbClr val="000000">
                      <a:alpha val="43137"/>
                    </a:srgbClr>
                  </a:outerShdw>
                </a:effectLst>
                <a:latin typeface="+mn-lt"/>
              </a:rPr>
              <a:t>Educating employees about 988 and how it can save a life</a:t>
            </a:r>
          </a:p>
        </p:txBody>
      </p:sp>
      <p:sp>
        <p:nvSpPr>
          <p:cNvPr id="3" name="Title 1">
            <a:extLst>
              <a:ext uri="{FF2B5EF4-FFF2-40B4-BE49-F238E27FC236}">
                <a16:creationId xmlns:a16="http://schemas.microsoft.com/office/drawing/2014/main" id="{F303DBA2-6E28-C473-3E03-029448CC07FE}"/>
              </a:ext>
            </a:extLst>
          </p:cNvPr>
          <p:cNvSpPr txBox="1">
            <a:spLocks/>
          </p:cNvSpPr>
          <p:nvPr/>
        </p:nvSpPr>
        <p:spPr>
          <a:xfrm>
            <a:off x="841203" y="986773"/>
            <a:ext cx="4866242" cy="40528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6000" dirty="0">
                <a:solidFill>
                  <a:schemeClr val="bg1"/>
                </a:solidFill>
                <a:cs typeface="Gotham Light" pitchFamily="50" charset="0"/>
              </a:rPr>
              <a:t>Rosendin’s </a:t>
            </a:r>
            <a:r>
              <a:rPr lang="en-US" sz="6000" b="1" dirty="0">
                <a:solidFill>
                  <a:schemeClr val="bg1"/>
                </a:solidFill>
                <a:cs typeface="Gotham Light" pitchFamily="50" charset="0"/>
              </a:rPr>
              <a:t>Commitment</a:t>
            </a:r>
            <a:r>
              <a:rPr lang="en-US" sz="6000" dirty="0">
                <a:solidFill>
                  <a:schemeClr val="bg1"/>
                </a:solidFill>
                <a:cs typeface="Gotham Light" pitchFamily="50" charset="0"/>
              </a:rPr>
              <a:t> </a:t>
            </a:r>
            <a:br>
              <a:rPr lang="en-US" sz="6000" dirty="0">
                <a:solidFill>
                  <a:schemeClr val="bg1"/>
                </a:solidFill>
                <a:cs typeface="Gotham Light" pitchFamily="50" charset="0"/>
              </a:rPr>
            </a:br>
            <a:r>
              <a:rPr lang="en-US" sz="6000" dirty="0">
                <a:solidFill>
                  <a:schemeClr val="bg1"/>
                </a:solidFill>
                <a:cs typeface="Gotham Light" pitchFamily="50" charset="0"/>
              </a:rPr>
              <a:t>to Mental Health</a:t>
            </a:r>
          </a:p>
        </p:txBody>
      </p:sp>
      <p:cxnSp>
        <p:nvCxnSpPr>
          <p:cNvPr id="4" name="Straight Connector 3">
            <a:extLst>
              <a:ext uri="{FF2B5EF4-FFF2-40B4-BE49-F238E27FC236}">
                <a16:creationId xmlns:a16="http://schemas.microsoft.com/office/drawing/2014/main" id="{F3793A32-DA4A-8986-945D-AB313D4CCBBE}"/>
              </a:ext>
            </a:extLst>
          </p:cNvPr>
          <p:cNvCxnSpPr>
            <a:cxnSpLocks/>
          </p:cNvCxnSpPr>
          <p:nvPr/>
        </p:nvCxnSpPr>
        <p:spPr>
          <a:xfrm>
            <a:off x="967154" y="545571"/>
            <a:ext cx="29278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4FD00758-5DE6-73C2-9BCF-ED2A508992CF}"/>
              </a:ext>
            </a:extLst>
          </p:cNvPr>
          <p:cNvCxnSpPr>
            <a:cxnSpLocks/>
          </p:cNvCxnSpPr>
          <p:nvPr/>
        </p:nvCxnSpPr>
        <p:spPr>
          <a:xfrm>
            <a:off x="0" y="5871226"/>
            <a:ext cx="20134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12" descr="Check Mark Clip Art at Clker.com - vector clip art online, royalty free &amp;  public domain">
            <a:extLst>
              <a:ext uri="{FF2B5EF4-FFF2-40B4-BE49-F238E27FC236}">
                <a16:creationId xmlns:a16="http://schemas.microsoft.com/office/drawing/2014/main" id="{02C9704B-D925-32AB-D2ED-9012682320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51" b="46174"/>
          <a:stretch/>
        </p:blipFill>
        <p:spPr bwMode="auto">
          <a:xfrm>
            <a:off x="6259932" y="988310"/>
            <a:ext cx="205285" cy="1936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heck Mark Clip Art at Clker.com - vector clip art online, royalty free &amp;  public domain">
            <a:extLst>
              <a:ext uri="{FF2B5EF4-FFF2-40B4-BE49-F238E27FC236}">
                <a16:creationId xmlns:a16="http://schemas.microsoft.com/office/drawing/2014/main" id="{4F79D1F0-E93E-4275-190C-DB6ACFD7E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51" b="46174"/>
          <a:stretch/>
        </p:blipFill>
        <p:spPr bwMode="auto">
          <a:xfrm>
            <a:off x="6259932" y="2341358"/>
            <a:ext cx="205285" cy="1936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heck Mark Clip Art at Clker.com - vector clip art online, royalty free &amp;  public domain">
            <a:extLst>
              <a:ext uri="{FF2B5EF4-FFF2-40B4-BE49-F238E27FC236}">
                <a16:creationId xmlns:a16="http://schemas.microsoft.com/office/drawing/2014/main" id="{3B3BA581-6DA8-D84F-5A0F-795BA14A53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51" b="46174"/>
          <a:stretch/>
        </p:blipFill>
        <p:spPr bwMode="auto">
          <a:xfrm>
            <a:off x="6259932" y="3466166"/>
            <a:ext cx="205285" cy="1936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heck Mark Clip Art at Clker.com - vector clip art online, royalty free &amp;  public domain">
            <a:extLst>
              <a:ext uri="{FF2B5EF4-FFF2-40B4-BE49-F238E27FC236}">
                <a16:creationId xmlns:a16="http://schemas.microsoft.com/office/drawing/2014/main" id="{EA58B1BB-F82C-B282-9D12-570525AE4D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51" b="46174"/>
          <a:stretch/>
        </p:blipFill>
        <p:spPr bwMode="auto">
          <a:xfrm>
            <a:off x="6259932" y="4562979"/>
            <a:ext cx="205285" cy="1936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heck Mark Clip Art at Clker.com - vector clip art online, royalty free &amp;  public domain">
            <a:extLst>
              <a:ext uri="{FF2B5EF4-FFF2-40B4-BE49-F238E27FC236}">
                <a16:creationId xmlns:a16="http://schemas.microsoft.com/office/drawing/2014/main" id="{99CA2A74-F006-3268-EBB7-ED4466C03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51" b="46174"/>
          <a:stretch/>
        </p:blipFill>
        <p:spPr bwMode="auto">
          <a:xfrm>
            <a:off x="6259932" y="5378755"/>
            <a:ext cx="205285" cy="1936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704B62E2-6B04-6FFC-CFCB-E543375A1C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078" t="14211" r="31078" b="13746"/>
          <a:stretch/>
        </p:blipFill>
        <p:spPr bwMode="auto">
          <a:xfrm>
            <a:off x="2287782" y="5236117"/>
            <a:ext cx="1263459" cy="125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15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639</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Gotham Light</vt:lpstr>
      <vt:lpstr>Office Theme</vt:lpstr>
      <vt:lpstr>Taylor B. Harkins</vt:lpstr>
      <vt:lpstr>PowerPoint Presentation</vt:lpstr>
      <vt:lpstr>PowerPoint Presentation</vt:lpstr>
      <vt:lpstr>PowerPoint Presentation</vt:lpstr>
      <vt:lpstr>PowerPoint Presentation</vt:lpstr>
      <vt:lpstr>988 is the Suicide &amp; Crisis Lifeline.  100% confidential.  Available 24/7 for anyone experiencing a mental health crisis, including hearing impaired (text, call, or chat via 988lifeline.org).  Provides immediate connection to trained crisis counselors.  Free and accessible nationwide.</vt:lpstr>
      <vt:lpstr>Why 988 Matters  in the Workplace</vt:lpstr>
      <vt:lpstr>PowerPoint Presentation</vt:lpstr>
      <vt:lpstr>Engaged an expert in Mental Health to conduct Train-the-Trainer sessions, establish Ground Crew units, and provide general awareness training  Robust CIGNA EAP Program (available 24/7) and includes 10 free counseling sessions for employees and household members  Toolbox Talks: Field leaders equipped with toolbox talks on mental health and warning signs  Mental Health marketing campaigns to build awareness around the warning signs  Educating employees about 988 and how it can save a life</vt:lpstr>
      <vt:lpstr>Taking Action TOGETHER</vt:lpstr>
      <vt:lpstr>Know 988 like you know 911.  It could save a life!   Be the change.  Know the warning signs!</vt:lpstr>
      <vt:lpstr>     Taylor B. Harkins, sHRBP, SWP, ELC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Salina Brown</dc:creator>
  <cp:lastModifiedBy>Taylor Harkins</cp:lastModifiedBy>
  <cp:revision>9</cp:revision>
  <dcterms:created xsi:type="dcterms:W3CDTF">2025-10-09T15:50:37Z</dcterms:created>
  <dcterms:modified xsi:type="dcterms:W3CDTF">2025-10-13T14:58:17Z</dcterms:modified>
</cp:coreProperties>
</file>